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8" r:id="rId3"/>
    <p:sldId id="336" r:id="rId4"/>
    <p:sldId id="330" r:id="rId5"/>
    <p:sldId id="337" r:id="rId6"/>
    <p:sldId id="331" r:id="rId7"/>
    <p:sldId id="332" r:id="rId8"/>
    <p:sldId id="334" r:id="rId9"/>
    <p:sldId id="322" r:id="rId10"/>
    <p:sldId id="335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274" r:id="rId23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7D06B3F7-0239-42BE-BA3F-34C9444A8745}">
          <p14:sldIdLst>
            <p14:sldId id="256"/>
            <p14:sldId id="328"/>
            <p14:sldId id="336"/>
            <p14:sldId id="330"/>
            <p14:sldId id="337"/>
            <p14:sldId id="331"/>
            <p14:sldId id="332"/>
            <p14:sldId id="334"/>
            <p14:sldId id="322"/>
            <p14:sldId id="335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</p14:sldIdLst>
        </p14:section>
        <p14:section name="Inndeling uten navn" id="{26ACC6E2-30AA-46AE-95B3-C02120AE3CCB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62B46"/>
    <a:srgbClr val="0077AF"/>
    <a:srgbClr val="A6C2E0"/>
    <a:srgbClr val="E6B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3800" autoAdjust="0"/>
  </p:normalViewPr>
  <p:slideViewPr>
    <p:cSldViewPr>
      <p:cViewPr varScale="1">
        <p:scale>
          <a:sx n="74" d="100"/>
          <a:sy n="74" d="100"/>
        </p:scale>
        <p:origin x="11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7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974D4-2E14-4B6A-991E-AEB8EB74683A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</dgm:pt>
    <dgm:pt modelId="{7407D270-3D82-4A75-B5AB-AFD5A0CB70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b="0" i="0" u="none" strike="noStrike" cap="none" normalizeH="0" baseline="0" dirty="0" smtClean="0">
              <a:ln/>
              <a:effectLst/>
              <a:latin typeface="Comic Sans MS" pitchFamily="66" charset="0"/>
            </a:rPr>
            <a:t>Sosiale ferdigheter</a:t>
          </a:r>
        </a:p>
      </dgm:t>
    </dgm:pt>
    <dgm:pt modelId="{2003927A-07E2-47D3-8676-7542427BA35C}" type="parTrans" cxnId="{02A8D4E0-A7A0-43AB-A594-1C9AD419E45E}">
      <dgm:prSet/>
      <dgm:spPr/>
      <dgm:t>
        <a:bodyPr/>
        <a:lstStyle/>
        <a:p>
          <a:endParaRPr lang="nb-NO"/>
        </a:p>
      </dgm:t>
    </dgm:pt>
    <dgm:pt modelId="{3C3706B3-7FB9-4F7A-B6D7-B2855D1DCF60}" type="sibTrans" cxnId="{02A8D4E0-A7A0-43AB-A594-1C9AD419E45E}">
      <dgm:prSet/>
      <dgm:spPr/>
      <dgm:t>
        <a:bodyPr/>
        <a:lstStyle/>
        <a:p>
          <a:endParaRPr lang="nb-NO"/>
        </a:p>
      </dgm:t>
    </dgm:pt>
    <dgm:pt modelId="{E9DEFEA2-A9F0-4C0E-A405-0FA778009C1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 smtClean="0">
              <a:ln/>
              <a:effectLst/>
              <a:latin typeface="Comic Sans MS" pitchFamily="66" charset="0"/>
            </a:rPr>
            <a:t>Kle av og på seg alene.</a:t>
          </a:r>
        </a:p>
      </dgm:t>
    </dgm:pt>
    <dgm:pt modelId="{0C168915-B638-4E4E-B860-E52B8E04EA52}" type="parTrans" cxnId="{C3512660-F46B-4AD0-B741-5A14373DC31A}">
      <dgm:prSet/>
      <dgm:spPr/>
      <dgm:t>
        <a:bodyPr/>
        <a:lstStyle/>
        <a:p>
          <a:endParaRPr lang="nb-NO"/>
        </a:p>
      </dgm:t>
    </dgm:pt>
    <dgm:pt modelId="{BB929CCF-5AA6-4EC2-A4BE-B5967644A740}" type="sibTrans" cxnId="{C3512660-F46B-4AD0-B741-5A14373DC31A}">
      <dgm:prSet/>
      <dgm:spPr/>
      <dgm:t>
        <a:bodyPr/>
        <a:lstStyle/>
        <a:p>
          <a:endParaRPr lang="nb-NO"/>
        </a:p>
      </dgm:t>
    </dgm:pt>
    <dgm:pt modelId="{20C16747-1F08-4747-BDF0-F8FFE076CB8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 smtClean="0">
              <a:ln/>
              <a:effectLst/>
              <a:latin typeface="Comic Sans MS" pitchFamily="66" charset="0"/>
            </a:rPr>
            <a:t>Vente på tur</a:t>
          </a:r>
        </a:p>
      </dgm:t>
    </dgm:pt>
    <dgm:pt modelId="{4CD969BF-7B2C-4E17-B697-1FD09CCE0094}" type="parTrans" cxnId="{776C5508-AA12-450E-A106-1FEF7977A68C}">
      <dgm:prSet/>
      <dgm:spPr/>
      <dgm:t>
        <a:bodyPr/>
        <a:lstStyle/>
        <a:p>
          <a:endParaRPr lang="nb-NO"/>
        </a:p>
      </dgm:t>
    </dgm:pt>
    <dgm:pt modelId="{E979BCAA-483E-4827-A63B-9FE5339B9D75}" type="sibTrans" cxnId="{776C5508-AA12-450E-A106-1FEF7977A68C}">
      <dgm:prSet/>
      <dgm:spPr/>
      <dgm:t>
        <a:bodyPr/>
        <a:lstStyle/>
        <a:p>
          <a:endParaRPr lang="nb-NO"/>
        </a:p>
      </dgm:t>
    </dgm:pt>
    <dgm:pt modelId="{9EE8F0F6-8C29-4281-8AF3-DCCA9A83603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 smtClean="0">
              <a:ln/>
              <a:effectLst/>
              <a:latin typeface="Comic Sans MS" pitchFamily="66" charset="0"/>
            </a:rPr>
            <a:t>Gå på toalettet alene og tørke seg selv.</a:t>
          </a:r>
        </a:p>
      </dgm:t>
    </dgm:pt>
    <dgm:pt modelId="{3E8C6264-0ABE-4BE3-9637-3C6D0FCDBCD3}" type="parTrans" cxnId="{01CF9738-78D4-417F-AC5D-9E0FCCB43007}">
      <dgm:prSet/>
      <dgm:spPr/>
      <dgm:t>
        <a:bodyPr/>
        <a:lstStyle/>
        <a:p>
          <a:endParaRPr lang="nb-NO"/>
        </a:p>
      </dgm:t>
    </dgm:pt>
    <dgm:pt modelId="{F114FF38-65BC-4D1A-BEF9-6090CF3F8089}" type="sibTrans" cxnId="{01CF9738-78D4-417F-AC5D-9E0FCCB43007}">
      <dgm:prSet/>
      <dgm:spPr/>
      <dgm:t>
        <a:bodyPr/>
        <a:lstStyle/>
        <a:p>
          <a:endParaRPr lang="nb-NO"/>
        </a:p>
      </dgm:t>
    </dgm:pt>
    <dgm:pt modelId="{21DDF9AD-0082-46BE-BD81-EB2BD64C9EA2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smtClean="0">
              <a:ln/>
              <a:effectLst/>
              <a:latin typeface="Comic Sans MS" pitchFamily="66" charset="0"/>
            </a:rPr>
            <a:t>Henvende seg til andre på en høflig måte. </a:t>
          </a:r>
          <a:endParaRPr kumimoji="0" lang="nb-NO" sz="1200" b="0" i="0" u="none" strike="noStrike" cap="none" normalizeH="0" baseline="0" dirty="0" smtClean="0">
            <a:ln/>
            <a:effectLst/>
            <a:latin typeface="Comic Sans MS" pitchFamily="66" charset="0"/>
          </a:endParaRPr>
        </a:p>
      </dgm:t>
    </dgm:pt>
    <dgm:pt modelId="{B72D74D0-9C4C-4606-914D-44187A82D1B9}" type="parTrans" cxnId="{4A9D9B62-37F4-40A9-9FE4-A2B151C89F46}">
      <dgm:prSet/>
      <dgm:spPr/>
      <dgm:t>
        <a:bodyPr/>
        <a:lstStyle/>
        <a:p>
          <a:endParaRPr lang="nb-NO"/>
        </a:p>
      </dgm:t>
    </dgm:pt>
    <dgm:pt modelId="{F90F1140-23EA-4E95-9CA1-3562915280E1}" type="sibTrans" cxnId="{4A9D9B62-37F4-40A9-9FE4-A2B151C89F46}">
      <dgm:prSet/>
      <dgm:spPr/>
      <dgm:t>
        <a:bodyPr/>
        <a:lstStyle/>
        <a:p>
          <a:endParaRPr lang="nb-NO"/>
        </a:p>
      </dgm:t>
    </dgm:pt>
    <dgm:pt modelId="{A707CB82-AFC9-4249-A862-E0472B08DDC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 smtClean="0">
              <a:ln/>
              <a:effectLst/>
              <a:latin typeface="Comic Sans MS" pitchFamily="66" charset="0"/>
            </a:rPr>
            <a:t>Prøve  selv før man ber om hjelp</a:t>
          </a:r>
        </a:p>
      </dgm:t>
    </dgm:pt>
    <dgm:pt modelId="{EC300524-0130-4E7E-9549-D0830FE82C33}" type="parTrans" cxnId="{0F131339-61D6-4C6B-9897-819B30098148}">
      <dgm:prSet/>
      <dgm:spPr/>
      <dgm:t>
        <a:bodyPr/>
        <a:lstStyle/>
        <a:p>
          <a:endParaRPr lang="nb-NO"/>
        </a:p>
      </dgm:t>
    </dgm:pt>
    <dgm:pt modelId="{F0437F79-2F92-475D-A8D7-0E4862A23724}" type="sibTrans" cxnId="{0F131339-61D6-4C6B-9897-819B30098148}">
      <dgm:prSet/>
      <dgm:spPr/>
      <dgm:t>
        <a:bodyPr/>
        <a:lstStyle/>
        <a:p>
          <a:endParaRPr lang="nb-NO"/>
        </a:p>
      </dgm:t>
    </dgm:pt>
    <dgm:pt modelId="{DB47A647-7EB3-4B0D-B5EE-D61728A5926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cap="none" normalizeH="0" baseline="0" dirty="0" smtClean="0">
              <a:ln/>
              <a:effectLst/>
              <a:latin typeface="Comic Sans MS" pitchFamily="66" charset="0"/>
            </a:rPr>
            <a:t>Bruke  forskjellig innestemme og utestemme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sz="1200" b="0" i="0" u="none" strike="noStrike" cap="none" normalizeH="0" baseline="0" dirty="0" smtClean="0">
            <a:ln/>
            <a:effectLst/>
            <a:latin typeface="Comic Sans MS" pitchFamily="66" charset="0"/>
          </a:endParaRPr>
        </a:p>
      </dgm:t>
    </dgm:pt>
    <dgm:pt modelId="{74E90A9C-E17D-4584-8E40-ACFD50D1D08B}" type="parTrans" cxnId="{A699728C-C684-4477-B66F-8034FE8F363B}">
      <dgm:prSet/>
      <dgm:spPr/>
      <dgm:t>
        <a:bodyPr/>
        <a:lstStyle/>
        <a:p>
          <a:endParaRPr lang="nb-NO"/>
        </a:p>
      </dgm:t>
    </dgm:pt>
    <dgm:pt modelId="{5D119B4A-DB18-49A9-969A-A40FB24B9616}" type="sibTrans" cxnId="{A699728C-C684-4477-B66F-8034FE8F363B}">
      <dgm:prSet/>
      <dgm:spPr/>
      <dgm:t>
        <a:bodyPr/>
        <a:lstStyle/>
        <a:p>
          <a:endParaRPr lang="nb-NO"/>
        </a:p>
      </dgm:t>
    </dgm:pt>
    <dgm:pt modelId="{11041CA0-4B56-44C1-A8EF-9E1DF8DFCC5F}" type="pres">
      <dgm:prSet presAssocID="{AA0974D4-2E14-4B6A-991E-AEB8EB74683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CF70A9-B9AB-49DD-BEFD-BB1B7087FDE9}" type="pres">
      <dgm:prSet presAssocID="{7407D270-3D82-4A75-B5AB-AFD5A0CB7071}" presName="centerShape" presStyleLbl="node0" presStyleIdx="0" presStyleCnt="1" custScaleX="138163" custScaleY="88149"/>
      <dgm:spPr/>
      <dgm:t>
        <a:bodyPr/>
        <a:lstStyle/>
        <a:p>
          <a:endParaRPr lang="nb-NO"/>
        </a:p>
      </dgm:t>
    </dgm:pt>
    <dgm:pt modelId="{7A14CFFE-8399-4165-B199-A2E847FA1B8B}" type="pres">
      <dgm:prSet presAssocID="{0C168915-B638-4E4E-B860-E52B8E04EA52}" presName="Name9" presStyleLbl="parChTrans1D2" presStyleIdx="0" presStyleCnt="6"/>
      <dgm:spPr/>
      <dgm:t>
        <a:bodyPr/>
        <a:lstStyle/>
        <a:p>
          <a:endParaRPr lang="nb-NO"/>
        </a:p>
      </dgm:t>
    </dgm:pt>
    <dgm:pt modelId="{5D24D021-CE9C-480D-880B-DD52C0A2160D}" type="pres">
      <dgm:prSet presAssocID="{0C168915-B638-4E4E-B860-E52B8E04EA52}" presName="connTx" presStyleLbl="parChTrans1D2" presStyleIdx="0" presStyleCnt="6"/>
      <dgm:spPr/>
      <dgm:t>
        <a:bodyPr/>
        <a:lstStyle/>
        <a:p>
          <a:endParaRPr lang="nb-NO"/>
        </a:p>
      </dgm:t>
    </dgm:pt>
    <dgm:pt modelId="{40C71810-3BFC-4E80-9E57-0AA80E192C7B}" type="pres">
      <dgm:prSet presAssocID="{E9DEFEA2-A9F0-4C0E-A405-0FA778009C16}" presName="node" presStyleLbl="node1" presStyleIdx="0" presStyleCnt="6" custScaleX="121000" custScaleY="121000" custRadScaleRad="98296" custRadScaleInc="39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6E9C921-E18A-4146-9E45-38625B10FE0B}" type="pres">
      <dgm:prSet presAssocID="{4CD969BF-7B2C-4E17-B697-1FD09CCE0094}" presName="Name9" presStyleLbl="parChTrans1D2" presStyleIdx="1" presStyleCnt="6"/>
      <dgm:spPr/>
      <dgm:t>
        <a:bodyPr/>
        <a:lstStyle/>
        <a:p>
          <a:endParaRPr lang="nb-NO"/>
        </a:p>
      </dgm:t>
    </dgm:pt>
    <dgm:pt modelId="{7012C9B7-6162-4F2D-B222-C53E00769688}" type="pres">
      <dgm:prSet presAssocID="{4CD969BF-7B2C-4E17-B697-1FD09CCE0094}" presName="connTx" presStyleLbl="parChTrans1D2" presStyleIdx="1" presStyleCnt="6"/>
      <dgm:spPr/>
      <dgm:t>
        <a:bodyPr/>
        <a:lstStyle/>
        <a:p>
          <a:endParaRPr lang="nb-NO"/>
        </a:p>
      </dgm:t>
    </dgm:pt>
    <dgm:pt modelId="{2583AF66-0DA1-4358-A1C8-4CF366D49F97}" type="pres">
      <dgm:prSet presAssocID="{20C16747-1F08-4747-BDF0-F8FFE076CB8D}" presName="node" presStyleLbl="node1" presStyleIdx="1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384312-8132-49E9-9335-52F094D2B8C8}" type="pres">
      <dgm:prSet presAssocID="{3E8C6264-0ABE-4BE3-9637-3C6D0FCDBCD3}" presName="Name9" presStyleLbl="parChTrans1D2" presStyleIdx="2" presStyleCnt="6"/>
      <dgm:spPr/>
      <dgm:t>
        <a:bodyPr/>
        <a:lstStyle/>
        <a:p>
          <a:endParaRPr lang="nb-NO"/>
        </a:p>
      </dgm:t>
    </dgm:pt>
    <dgm:pt modelId="{556045B6-BE4A-4FB1-B052-40370D676BA0}" type="pres">
      <dgm:prSet presAssocID="{3E8C6264-0ABE-4BE3-9637-3C6D0FCDBCD3}" presName="connTx" presStyleLbl="parChTrans1D2" presStyleIdx="2" presStyleCnt="6"/>
      <dgm:spPr/>
      <dgm:t>
        <a:bodyPr/>
        <a:lstStyle/>
        <a:p>
          <a:endParaRPr lang="nb-NO"/>
        </a:p>
      </dgm:t>
    </dgm:pt>
    <dgm:pt modelId="{3E6449D6-18E8-47B8-AA5C-89850F0CC2E3}" type="pres">
      <dgm:prSet presAssocID="{9EE8F0F6-8C29-4281-8AF3-DCCA9A836031}" presName="node" presStyleLbl="node1" presStyleIdx="2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F0BC2BF-843F-40ED-A7E9-28B6CFB8D825}" type="pres">
      <dgm:prSet presAssocID="{B72D74D0-9C4C-4606-914D-44187A82D1B9}" presName="Name9" presStyleLbl="parChTrans1D2" presStyleIdx="3" presStyleCnt="6"/>
      <dgm:spPr/>
      <dgm:t>
        <a:bodyPr/>
        <a:lstStyle/>
        <a:p>
          <a:endParaRPr lang="nb-NO"/>
        </a:p>
      </dgm:t>
    </dgm:pt>
    <dgm:pt modelId="{01E30E65-A6BF-4044-8377-444FA71D4C56}" type="pres">
      <dgm:prSet presAssocID="{B72D74D0-9C4C-4606-914D-44187A82D1B9}" presName="connTx" presStyleLbl="parChTrans1D2" presStyleIdx="3" presStyleCnt="6"/>
      <dgm:spPr/>
      <dgm:t>
        <a:bodyPr/>
        <a:lstStyle/>
        <a:p>
          <a:endParaRPr lang="nb-NO"/>
        </a:p>
      </dgm:t>
    </dgm:pt>
    <dgm:pt modelId="{FBCC7F15-011D-4826-B97A-A29DECD52058}" type="pres">
      <dgm:prSet presAssocID="{21DDF9AD-0082-46BE-BD81-EB2BD64C9EA2}" presName="node" presStyleLbl="node1" presStyleIdx="3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0E97C40-A633-44E5-AEDA-887E98BE3813}" type="pres">
      <dgm:prSet presAssocID="{EC300524-0130-4E7E-9549-D0830FE82C33}" presName="Name9" presStyleLbl="parChTrans1D2" presStyleIdx="4" presStyleCnt="6"/>
      <dgm:spPr/>
      <dgm:t>
        <a:bodyPr/>
        <a:lstStyle/>
        <a:p>
          <a:endParaRPr lang="nb-NO"/>
        </a:p>
      </dgm:t>
    </dgm:pt>
    <dgm:pt modelId="{5CADFEB3-1CF2-4CD2-92AA-1EBA58CD588B}" type="pres">
      <dgm:prSet presAssocID="{EC300524-0130-4E7E-9549-D0830FE82C33}" presName="connTx" presStyleLbl="parChTrans1D2" presStyleIdx="4" presStyleCnt="6"/>
      <dgm:spPr/>
      <dgm:t>
        <a:bodyPr/>
        <a:lstStyle/>
        <a:p>
          <a:endParaRPr lang="nb-NO"/>
        </a:p>
      </dgm:t>
    </dgm:pt>
    <dgm:pt modelId="{19423301-39CC-4DB5-9E6E-BC49A3837A10}" type="pres">
      <dgm:prSet presAssocID="{A707CB82-AFC9-4249-A862-E0472B08DDCB}" presName="node" presStyleLbl="node1" presStyleIdx="4" presStyleCnt="6" custScaleX="121000" custScaleY="121000" custRadScaleRad="102397" custRadScaleInc="-157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ABFCB4C-5979-4DAF-A424-A24BAEA95B55}" type="pres">
      <dgm:prSet presAssocID="{74E90A9C-E17D-4584-8E40-ACFD50D1D08B}" presName="Name9" presStyleLbl="parChTrans1D2" presStyleIdx="5" presStyleCnt="6"/>
      <dgm:spPr/>
      <dgm:t>
        <a:bodyPr/>
        <a:lstStyle/>
        <a:p>
          <a:endParaRPr lang="nb-NO"/>
        </a:p>
      </dgm:t>
    </dgm:pt>
    <dgm:pt modelId="{20580ECE-51B9-4DB3-91F4-C2F85F43B0E2}" type="pres">
      <dgm:prSet presAssocID="{74E90A9C-E17D-4584-8E40-ACFD50D1D08B}" presName="connTx" presStyleLbl="parChTrans1D2" presStyleIdx="5" presStyleCnt="6"/>
      <dgm:spPr/>
      <dgm:t>
        <a:bodyPr/>
        <a:lstStyle/>
        <a:p>
          <a:endParaRPr lang="nb-NO"/>
        </a:p>
      </dgm:t>
    </dgm:pt>
    <dgm:pt modelId="{E42BD395-A39F-4B74-BA55-CBEB449E539F}" type="pres">
      <dgm:prSet presAssocID="{DB47A647-7EB3-4B0D-B5EE-D61728A59262}" presName="node" presStyleLbl="node1" presStyleIdx="5" presStyleCnt="6" custScaleX="121000" custScaleY="121000" custRadScaleRad="97569" custRadScaleInc="-59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D4A0E47-15EB-49CE-870F-C234B0AB4288}" type="presOf" srcId="{4CD969BF-7B2C-4E17-B697-1FD09CCE0094}" destId="{7012C9B7-6162-4F2D-B222-C53E00769688}" srcOrd="1" destOrd="0" presId="urn:microsoft.com/office/officeart/2005/8/layout/radial1"/>
    <dgm:cxn modelId="{A699728C-C684-4477-B66F-8034FE8F363B}" srcId="{7407D270-3D82-4A75-B5AB-AFD5A0CB7071}" destId="{DB47A647-7EB3-4B0D-B5EE-D61728A59262}" srcOrd="5" destOrd="0" parTransId="{74E90A9C-E17D-4584-8E40-ACFD50D1D08B}" sibTransId="{5D119B4A-DB18-49A9-969A-A40FB24B9616}"/>
    <dgm:cxn modelId="{C3512660-F46B-4AD0-B741-5A14373DC31A}" srcId="{7407D270-3D82-4A75-B5AB-AFD5A0CB7071}" destId="{E9DEFEA2-A9F0-4C0E-A405-0FA778009C16}" srcOrd="0" destOrd="0" parTransId="{0C168915-B638-4E4E-B860-E52B8E04EA52}" sibTransId="{BB929CCF-5AA6-4EC2-A4BE-B5967644A740}"/>
    <dgm:cxn modelId="{35374342-020D-46CF-A05F-A0ADA7FCFE3A}" type="presOf" srcId="{A707CB82-AFC9-4249-A862-E0472B08DDCB}" destId="{19423301-39CC-4DB5-9E6E-BC49A3837A10}" srcOrd="0" destOrd="0" presId="urn:microsoft.com/office/officeart/2005/8/layout/radial1"/>
    <dgm:cxn modelId="{CAF720A3-8E8B-4740-ACD8-AB57659B2877}" type="presOf" srcId="{DB47A647-7EB3-4B0D-B5EE-D61728A59262}" destId="{E42BD395-A39F-4B74-BA55-CBEB449E539F}" srcOrd="0" destOrd="0" presId="urn:microsoft.com/office/officeart/2005/8/layout/radial1"/>
    <dgm:cxn modelId="{EBB5D7EC-3B60-4C40-91F2-F5E0A4BCAD0A}" type="presOf" srcId="{74E90A9C-E17D-4584-8E40-ACFD50D1D08B}" destId="{20580ECE-51B9-4DB3-91F4-C2F85F43B0E2}" srcOrd="1" destOrd="0" presId="urn:microsoft.com/office/officeart/2005/8/layout/radial1"/>
    <dgm:cxn modelId="{A816B753-054C-4F2E-B3D7-5A4B67739700}" type="presOf" srcId="{B72D74D0-9C4C-4606-914D-44187A82D1B9}" destId="{CF0BC2BF-843F-40ED-A7E9-28B6CFB8D825}" srcOrd="0" destOrd="0" presId="urn:microsoft.com/office/officeart/2005/8/layout/radial1"/>
    <dgm:cxn modelId="{6ABC1E69-04DB-49F2-87B9-D739864CF07B}" type="presOf" srcId="{AA0974D4-2E14-4B6A-991E-AEB8EB74683A}" destId="{11041CA0-4B56-44C1-A8EF-9E1DF8DFCC5F}" srcOrd="0" destOrd="0" presId="urn:microsoft.com/office/officeart/2005/8/layout/radial1"/>
    <dgm:cxn modelId="{02A8D4E0-A7A0-43AB-A594-1C9AD419E45E}" srcId="{AA0974D4-2E14-4B6A-991E-AEB8EB74683A}" destId="{7407D270-3D82-4A75-B5AB-AFD5A0CB7071}" srcOrd="0" destOrd="0" parTransId="{2003927A-07E2-47D3-8676-7542427BA35C}" sibTransId="{3C3706B3-7FB9-4F7A-B6D7-B2855D1DCF60}"/>
    <dgm:cxn modelId="{BFF187A5-2499-4A1D-8535-A7344360075E}" type="presOf" srcId="{20C16747-1F08-4747-BDF0-F8FFE076CB8D}" destId="{2583AF66-0DA1-4358-A1C8-4CF366D49F97}" srcOrd="0" destOrd="0" presId="urn:microsoft.com/office/officeart/2005/8/layout/radial1"/>
    <dgm:cxn modelId="{C4A985FB-CF83-422B-A41C-76DF55EDA115}" type="presOf" srcId="{7407D270-3D82-4A75-B5AB-AFD5A0CB7071}" destId="{CECF70A9-B9AB-49DD-BEFD-BB1B7087FDE9}" srcOrd="0" destOrd="0" presId="urn:microsoft.com/office/officeart/2005/8/layout/radial1"/>
    <dgm:cxn modelId="{4A9D9B62-37F4-40A9-9FE4-A2B151C89F46}" srcId="{7407D270-3D82-4A75-B5AB-AFD5A0CB7071}" destId="{21DDF9AD-0082-46BE-BD81-EB2BD64C9EA2}" srcOrd="3" destOrd="0" parTransId="{B72D74D0-9C4C-4606-914D-44187A82D1B9}" sibTransId="{F90F1140-23EA-4E95-9CA1-3562915280E1}"/>
    <dgm:cxn modelId="{F24D8F38-5807-4633-8304-522180691834}" type="presOf" srcId="{74E90A9C-E17D-4584-8E40-ACFD50D1D08B}" destId="{3ABFCB4C-5979-4DAF-A424-A24BAEA95B55}" srcOrd="0" destOrd="0" presId="urn:microsoft.com/office/officeart/2005/8/layout/radial1"/>
    <dgm:cxn modelId="{2851B602-79DB-41C3-9D60-686E42ED9BB4}" type="presOf" srcId="{E9DEFEA2-A9F0-4C0E-A405-0FA778009C16}" destId="{40C71810-3BFC-4E80-9E57-0AA80E192C7B}" srcOrd="0" destOrd="0" presId="urn:microsoft.com/office/officeart/2005/8/layout/radial1"/>
    <dgm:cxn modelId="{776C5508-AA12-450E-A106-1FEF7977A68C}" srcId="{7407D270-3D82-4A75-B5AB-AFD5A0CB7071}" destId="{20C16747-1F08-4747-BDF0-F8FFE076CB8D}" srcOrd="1" destOrd="0" parTransId="{4CD969BF-7B2C-4E17-B697-1FD09CCE0094}" sibTransId="{E979BCAA-483E-4827-A63B-9FE5339B9D75}"/>
    <dgm:cxn modelId="{0F131339-61D6-4C6B-9897-819B30098148}" srcId="{7407D270-3D82-4A75-B5AB-AFD5A0CB7071}" destId="{A707CB82-AFC9-4249-A862-E0472B08DDCB}" srcOrd="4" destOrd="0" parTransId="{EC300524-0130-4E7E-9549-D0830FE82C33}" sibTransId="{F0437F79-2F92-475D-A8D7-0E4862A23724}"/>
    <dgm:cxn modelId="{3A1908DD-7BD2-4D2B-857E-14A0337B3A31}" type="presOf" srcId="{3E8C6264-0ABE-4BE3-9637-3C6D0FCDBCD3}" destId="{556045B6-BE4A-4FB1-B052-40370D676BA0}" srcOrd="1" destOrd="0" presId="urn:microsoft.com/office/officeart/2005/8/layout/radial1"/>
    <dgm:cxn modelId="{89A763F8-7602-4F47-9EDD-C6D0267B782B}" type="presOf" srcId="{21DDF9AD-0082-46BE-BD81-EB2BD64C9EA2}" destId="{FBCC7F15-011D-4826-B97A-A29DECD52058}" srcOrd="0" destOrd="0" presId="urn:microsoft.com/office/officeart/2005/8/layout/radial1"/>
    <dgm:cxn modelId="{F519786E-499D-4D6F-8A87-70170021942F}" type="presOf" srcId="{3E8C6264-0ABE-4BE3-9637-3C6D0FCDBCD3}" destId="{DB384312-8132-49E9-9335-52F094D2B8C8}" srcOrd="0" destOrd="0" presId="urn:microsoft.com/office/officeart/2005/8/layout/radial1"/>
    <dgm:cxn modelId="{77822A5C-7A55-4614-BD6C-621C0A50111E}" type="presOf" srcId="{4CD969BF-7B2C-4E17-B697-1FD09CCE0094}" destId="{36E9C921-E18A-4146-9E45-38625B10FE0B}" srcOrd="0" destOrd="0" presId="urn:microsoft.com/office/officeart/2005/8/layout/radial1"/>
    <dgm:cxn modelId="{97D2CB66-7C7B-4886-878F-914D0C380967}" type="presOf" srcId="{9EE8F0F6-8C29-4281-8AF3-DCCA9A836031}" destId="{3E6449D6-18E8-47B8-AA5C-89850F0CC2E3}" srcOrd="0" destOrd="0" presId="urn:microsoft.com/office/officeart/2005/8/layout/radial1"/>
    <dgm:cxn modelId="{DD982209-D865-45A2-A6F9-72F2EEF84A07}" type="presOf" srcId="{EC300524-0130-4E7E-9549-D0830FE82C33}" destId="{5CADFEB3-1CF2-4CD2-92AA-1EBA58CD588B}" srcOrd="1" destOrd="0" presId="urn:microsoft.com/office/officeart/2005/8/layout/radial1"/>
    <dgm:cxn modelId="{C264CB05-89B1-44ED-A82B-A42874E0CFC7}" type="presOf" srcId="{0C168915-B638-4E4E-B860-E52B8E04EA52}" destId="{7A14CFFE-8399-4165-B199-A2E847FA1B8B}" srcOrd="0" destOrd="0" presId="urn:microsoft.com/office/officeart/2005/8/layout/radial1"/>
    <dgm:cxn modelId="{4844E561-755A-4893-8D03-D4CCC864F176}" type="presOf" srcId="{B72D74D0-9C4C-4606-914D-44187A82D1B9}" destId="{01E30E65-A6BF-4044-8377-444FA71D4C56}" srcOrd="1" destOrd="0" presId="urn:microsoft.com/office/officeart/2005/8/layout/radial1"/>
    <dgm:cxn modelId="{01CF9738-78D4-417F-AC5D-9E0FCCB43007}" srcId="{7407D270-3D82-4A75-B5AB-AFD5A0CB7071}" destId="{9EE8F0F6-8C29-4281-8AF3-DCCA9A836031}" srcOrd="2" destOrd="0" parTransId="{3E8C6264-0ABE-4BE3-9637-3C6D0FCDBCD3}" sibTransId="{F114FF38-65BC-4D1A-BEF9-6090CF3F8089}"/>
    <dgm:cxn modelId="{4F8B8D0C-F1C5-4C6F-AC51-E8E9DB6614DA}" type="presOf" srcId="{EC300524-0130-4E7E-9549-D0830FE82C33}" destId="{B0E97C40-A633-44E5-AEDA-887E98BE3813}" srcOrd="0" destOrd="0" presId="urn:microsoft.com/office/officeart/2005/8/layout/radial1"/>
    <dgm:cxn modelId="{13463FA7-E47C-47F1-834C-789C2443AFE2}" type="presOf" srcId="{0C168915-B638-4E4E-B860-E52B8E04EA52}" destId="{5D24D021-CE9C-480D-880B-DD52C0A2160D}" srcOrd="1" destOrd="0" presId="urn:microsoft.com/office/officeart/2005/8/layout/radial1"/>
    <dgm:cxn modelId="{1B02F91C-961F-4231-8967-554C1B005C25}" type="presParOf" srcId="{11041CA0-4B56-44C1-A8EF-9E1DF8DFCC5F}" destId="{CECF70A9-B9AB-49DD-BEFD-BB1B7087FDE9}" srcOrd="0" destOrd="0" presId="urn:microsoft.com/office/officeart/2005/8/layout/radial1"/>
    <dgm:cxn modelId="{39556FEC-335D-4CA8-9CE8-30FCB4129B09}" type="presParOf" srcId="{11041CA0-4B56-44C1-A8EF-9E1DF8DFCC5F}" destId="{7A14CFFE-8399-4165-B199-A2E847FA1B8B}" srcOrd="1" destOrd="0" presId="urn:microsoft.com/office/officeart/2005/8/layout/radial1"/>
    <dgm:cxn modelId="{6754C27C-68E7-462C-BE84-AE000D1A8C56}" type="presParOf" srcId="{7A14CFFE-8399-4165-B199-A2E847FA1B8B}" destId="{5D24D021-CE9C-480D-880B-DD52C0A2160D}" srcOrd="0" destOrd="0" presId="urn:microsoft.com/office/officeart/2005/8/layout/radial1"/>
    <dgm:cxn modelId="{46BDA8C5-F7FA-4035-8555-5496FCB3909C}" type="presParOf" srcId="{11041CA0-4B56-44C1-A8EF-9E1DF8DFCC5F}" destId="{40C71810-3BFC-4E80-9E57-0AA80E192C7B}" srcOrd="2" destOrd="0" presId="urn:microsoft.com/office/officeart/2005/8/layout/radial1"/>
    <dgm:cxn modelId="{08A2EB82-91E4-4038-A1B4-61E47F2F43C4}" type="presParOf" srcId="{11041CA0-4B56-44C1-A8EF-9E1DF8DFCC5F}" destId="{36E9C921-E18A-4146-9E45-38625B10FE0B}" srcOrd="3" destOrd="0" presId="urn:microsoft.com/office/officeart/2005/8/layout/radial1"/>
    <dgm:cxn modelId="{526467FA-1339-4DCD-B2E9-05340662F3A2}" type="presParOf" srcId="{36E9C921-E18A-4146-9E45-38625B10FE0B}" destId="{7012C9B7-6162-4F2D-B222-C53E00769688}" srcOrd="0" destOrd="0" presId="urn:microsoft.com/office/officeart/2005/8/layout/radial1"/>
    <dgm:cxn modelId="{AF2ED29A-062A-49D7-9698-43A605594B15}" type="presParOf" srcId="{11041CA0-4B56-44C1-A8EF-9E1DF8DFCC5F}" destId="{2583AF66-0DA1-4358-A1C8-4CF366D49F97}" srcOrd="4" destOrd="0" presId="urn:microsoft.com/office/officeart/2005/8/layout/radial1"/>
    <dgm:cxn modelId="{1E8A59A9-442C-46B8-93AD-E6EC479098A2}" type="presParOf" srcId="{11041CA0-4B56-44C1-A8EF-9E1DF8DFCC5F}" destId="{DB384312-8132-49E9-9335-52F094D2B8C8}" srcOrd="5" destOrd="0" presId="urn:microsoft.com/office/officeart/2005/8/layout/radial1"/>
    <dgm:cxn modelId="{750087E5-3A4F-4C40-9AED-F6E6D7E1CE49}" type="presParOf" srcId="{DB384312-8132-49E9-9335-52F094D2B8C8}" destId="{556045B6-BE4A-4FB1-B052-40370D676BA0}" srcOrd="0" destOrd="0" presId="urn:microsoft.com/office/officeart/2005/8/layout/radial1"/>
    <dgm:cxn modelId="{1AD0749B-E93C-4C79-B0B1-9232E49A8EA5}" type="presParOf" srcId="{11041CA0-4B56-44C1-A8EF-9E1DF8DFCC5F}" destId="{3E6449D6-18E8-47B8-AA5C-89850F0CC2E3}" srcOrd="6" destOrd="0" presId="urn:microsoft.com/office/officeart/2005/8/layout/radial1"/>
    <dgm:cxn modelId="{FE9A32C0-03B2-4105-A5D5-FC70A346E648}" type="presParOf" srcId="{11041CA0-4B56-44C1-A8EF-9E1DF8DFCC5F}" destId="{CF0BC2BF-843F-40ED-A7E9-28B6CFB8D825}" srcOrd="7" destOrd="0" presId="urn:microsoft.com/office/officeart/2005/8/layout/radial1"/>
    <dgm:cxn modelId="{29CBF97E-6A9B-4A69-9C8D-7224F9A80D1E}" type="presParOf" srcId="{CF0BC2BF-843F-40ED-A7E9-28B6CFB8D825}" destId="{01E30E65-A6BF-4044-8377-444FA71D4C56}" srcOrd="0" destOrd="0" presId="urn:microsoft.com/office/officeart/2005/8/layout/radial1"/>
    <dgm:cxn modelId="{45EA2F55-92BF-4144-99EF-A43BF1BBA94F}" type="presParOf" srcId="{11041CA0-4B56-44C1-A8EF-9E1DF8DFCC5F}" destId="{FBCC7F15-011D-4826-B97A-A29DECD52058}" srcOrd="8" destOrd="0" presId="urn:microsoft.com/office/officeart/2005/8/layout/radial1"/>
    <dgm:cxn modelId="{BD1767D8-62FA-460E-AAD4-7EF4072D301F}" type="presParOf" srcId="{11041CA0-4B56-44C1-A8EF-9E1DF8DFCC5F}" destId="{B0E97C40-A633-44E5-AEDA-887E98BE3813}" srcOrd="9" destOrd="0" presId="urn:microsoft.com/office/officeart/2005/8/layout/radial1"/>
    <dgm:cxn modelId="{66ABF82C-C9DE-4615-8828-EF26DCA1D85D}" type="presParOf" srcId="{B0E97C40-A633-44E5-AEDA-887E98BE3813}" destId="{5CADFEB3-1CF2-4CD2-92AA-1EBA58CD588B}" srcOrd="0" destOrd="0" presId="urn:microsoft.com/office/officeart/2005/8/layout/radial1"/>
    <dgm:cxn modelId="{B390BE57-BDD9-452E-A111-CBADDE2B4DCF}" type="presParOf" srcId="{11041CA0-4B56-44C1-A8EF-9E1DF8DFCC5F}" destId="{19423301-39CC-4DB5-9E6E-BC49A3837A10}" srcOrd="10" destOrd="0" presId="urn:microsoft.com/office/officeart/2005/8/layout/radial1"/>
    <dgm:cxn modelId="{92B785BE-BA55-4C1A-A10E-CBEE24E4877F}" type="presParOf" srcId="{11041CA0-4B56-44C1-A8EF-9E1DF8DFCC5F}" destId="{3ABFCB4C-5979-4DAF-A424-A24BAEA95B55}" srcOrd="11" destOrd="0" presId="urn:microsoft.com/office/officeart/2005/8/layout/radial1"/>
    <dgm:cxn modelId="{5F867D0C-F973-42B4-B522-077836C30F50}" type="presParOf" srcId="{3ABFCB4C-5979-4DAF-A424-A24BAEA95B55}" destId="{20580ECE-51B9-4DB3-91F4-C2F85F43B0E2}" srcOrd="0" destOrd="0" presId="urn:microsoft.com/office/officeart/2005/8/layout/radial1"/>
    <dgm:cxn modelId="{792014F9-2449-449E-9855-9640281490A9}" type="presParOf" srcId="{11041CA0-4B56-44C1-A8EF-9E1DF8DFCC5F}" destId="{E42BD395-A39F-4B74-BA55-CBEB449E539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70A9-B9AB-49DD-BEFD-BB1B7087FDE9}">
      <dsp:nvSpPr>
        <dsp:cNvPr id="0" name=""/>
        <dsp:cNvSpPr/>
      </dsp:nvSpPr>
      <dsp:spPr>
        <a:xfrm>
          <a:off x="3290809" y="1690628"/>
          <a:ext cx="1698780" cy="10838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5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Sosiale ferdigheter</a:t>
          </a:r>
        </a:p>
      </dsp:txBody>
      <dsp:txXfrm>
        <a:off x="3539590" y="1849352"/>
        <a:ext cx="1201218" cy="766386"/>
      </dsp:txXfrm>
    </dsp:sp>
    <dsp:sp modelId="{7A14CFFE-8399-4165-B199-A2E847FA1B8B}">
      <dsp:nvSpPr>
        <dsp:cNvPr id="0" name=""/>
        <dsp:cNvSpPr/>
      </dsp:nvSpPr>
      <dsp:spPr>
        <a:xfrm rot="16270902">
          <a:off x="4010641" y="1533642"/>
          <a:ext cx="287398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287398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147155" y="1539821"/>
        <a:ext cx="14369" cy="14369"/>
      </dsp:txXfrm>
    </dsp:sp>
    <dsp:sp modelId="{40C71810-3BFC-4E80-9E57-0AA80E192C7B}">
      <dsp:nvSpPr>
        <dsp:cNvPr id="0" name=""/>
        <dsp:cNvSpPr/>
      </dsp:nvSpPr>
      <dsp:spPr>
        <a:xfrm>
          <a:off x="3428768" y="-84257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Kle av og på seg alene.</a:t>
          </a:r>
        </a:p>
      </dsp:txBody>
      <dsp:txXfrm>
        <a:off x="3646644" y="133619"/>
        <a:ext cx="1052001" cy="1052001"/>
      </dsp:txXfrm>
    </dsp:sp>
    <dsp:sp modelId="{36E9C921-E18A-4146-9E45-38625B10FE0B}">
      <dsp:nvSpPr>
        <dsp:cNvPr id="0" name=""/>
        <dsp:cNvSpPr/>
      </dsp:nvSpPr>
      <dsp:spPr>
        <a:xfrm rot="19800000">
          <a:off x="4761331" y="1823209"/>
          <a:ext cx="129424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29424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822808" y="1833337"/>
        <a:ext cx="6471" cy="6471"/>
      </dsp:txXfrm>
    </dsp:sp>
    <dsp:sp modelId="{2583AF66-0DA1-4358-A1C8-4CF366D49F97}">
      <dsp:nvSpPr>
        <dsp:cNvPr id="0" name=""/>
        <dsp:cNvSpPr/>
      </dsp:nvSpPr>
      <dsp:spPr>
        <a:xfrm>
          <a:off x="4782426" y="688401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Vente på tur</a:t>
          </a:r>
        </a:p>
      </dsp:txBody>
      <dsp:txXfrm>
        <a:off x="5000302" y="906277"/>
        <a:ext cx="1052001" cy="1052001"/>
      </dsp:txXfrm>
    </dsp:sp>
    <dsp:sp modelId="{DB384312-8132-49E9-9335-52F094D2B8C8}">
      <dsp:nvSpPr>
        <dsp:cNvPr id="0" name=""/>
        <dsp:cNvSpPr/>
      </dsp:nvSpPr>
      <dsp:spPr>
        <a:xfrm rot="1800000">
          <a:off x="4761331" y="2615153"/>
          <a:ext cx="129424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29424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822808" y="2625282"/>
        <a:ext cx="6471" cy="6471"/>
      </dsp:txXfrm>
    </dsp:sp>
    <dsp:sp modelId="{3E6449D6-18E8-47B8-AA5C-89850F0CC2E3}">
      <dsp:nvSpPr>
        <dsp:cNvPr id="0" name=""/>
        <dsp:cNvSpPr/>
      </dsp:nvSpPr>
      <dsp:spPr>
        <a:xfrm>
          <a:off x="4782426" y="2288935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Gå på toalettet alene og tørke seg selv.</a:t>
          </a:r>
        </a:p>
      </dsp:txBody>
      <dsp:txXfrm>
        <a:off x="5000302" y="2506811"/>
        <a:ext cx="1052001" cy="1052001"/>
      </dsp:txXfrm>
    </dsp:sp>
    <dsp:sp modelId="{CF0BC2BF-843F-40ED-A7E9-28B6CFB8D825}">
      <dsp:nvSpPr>
        <dsp:cNvPr id="0" name=""/>
        <dsp:cNvSpPr/>
      </dsp:nvSpPr>
      <dsp:spPr>
        <a:xfrm rot="5400000">
          <a:off x="3982830" y="2918468"/>
          <a:ext cx="314739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314739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>
        <a:off x="4132331" y="2923964"/>
        <a:ext cx="15736" cy="15736"/>
      </dsp:txXfrm>
    </dsp:sp>
    <dsp:sp modelId="{FBCC7F15-011D-4826-B97A-A29DECD52058}">
      <dsp:nvSpPr>
        <dsp:cNvPr id="0" name=""/>
        <dsp:cNvSpPr/>
      </dsp:nvSpPr>
      <dsp:spPr>
        <a:xfrm>
          <a:off x="3396323" y="3089202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smtClean="0">
              <a:ln/>
              <a:effectLst/>
              <a:latin typeface="Comic Sans MS" pitchFamily="66" charset="0"/>
            </a:rPr>
            <a:t>Henvende seg til andre på en høflig måte. </a:t>
          </a:r>
          <a:endParaRPr kumimoji="0" lang="nb-NO" sz="1200" b="0" i="0" u="none" strike="noStrike" kern="1200" cap="none" normalizeH="0" baseline="0" dirty="0" smtClean="0">
            <a:ln/>
            <a:effectLst/>
            <a:latin typeface="Comic Sans MS" pitchFamily="66" charset="0"/>
          </a:endParaRPr>
        </a:p>
      </dsp:txBody>
      <dsp:txXfrm>
        <a:off x="3614199" y="3307078"/>
        <a:ext cx="1052001" cy="1052001"/>
      </dsp:txXfrm>
    </dsp:sp>
    <dsp:sp modelId="{B0E97C40-A633-44E5-AEDA-887E98BE3813}">
      <dsp:nvSpPr>
        <dsp:cNvPr id="0" name=""/>
        <dsp:cNvSpPr/>
      </dsp:nvSpPr>
      <dsp:spPr>
        <a:xfrm rot="8971686">
          <a:off x="3357021" y="2629815"/>
          <a:ext cx="170556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70556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 rot="10800000">
        <a:off x="3438035" y="2638915"/>
        <a:ext cx="8527" cy="8527"/>
      </dsp:txXfrm>
    </dsp:sp>
    <dsp:sp modelId="{19423301-39CC-4DB5-9E6E-BC49A3837A10}">
      <dsp:nvSpPr>
        <dsp:cNvPr id="0" name=""/>
        <dsp:cNvSpPr/>
      </dsp:nvSpPr>
      <dsp:spPr>
        <a:xfrm>
          <a:off x="1983792" y="2319779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Prøve  selv før man ber om hjelp</a:t>
          </a:r>
        </a:p>
      </dsp:txBody>
      <dsp:txXfrm>
        <a:off x="2201668" y="2537655"/>
        <a:ext cx="1052001" cy="1052001"/>
      </dsp:txXfrm>
    </dsp:sp>
    <dsp:sp modelId="{3ABFCB4C-5979-4DAF-A424-A24BAEA95B55}">
      <dsp:nvSpPr>
        <dsp:cNvPr id="0" name=""/>
        <dsp:cNvSpPr/>
      </dsp:nvSpPr>
      <dsp:spPr>
        <a:xfrm rot="12589272">
          <a:off x="3424813" y="1834765"/>
          <a:ext cx="89466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89466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/>
        </a:p>
      </dsp:txBody>
      <dsp:txXfrm rot="10800000">
        <a:off x="3467309" y="1845892"/>
        <a:ext cx="4473" cy="4473"/>
      </dsp:txXfrm>
    </dsp:sp>
    <dsp:sp modelId="{E42BD395-A39F-4B74-BA55-CBEB449E539F}">
      <dsp:nvSpPr>
        <dsp:cNvPr id="0" name=""/>
        <dsp:cNvSpPr/>
      </dsp:nvSpPr>
      <dsp:spPr>
        <a:xfrm>
          <a:off x="2041486" y="712080"/>
          <a:ext cx="1487753" cy="14877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b-NO" sz="12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Bruke  forskjellig innestemme og utestemme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b-NO" sz="1200" b="0" i="0" u="none" strike="noStrike" kern="1200" cap="none" normalizeH="0" baseline="0" dirty="0" smtClean="0">
            <a:ln/>
            <a:effectLst/>
            <a:latin typeface="Comic Sans MS" pitchFamily="66" charset="0"/>
          </a:endParaRPr>
        </a:p>
      </dsp:txBody>
      <dsp:txXfrm>
        <a:off x="2259362" y="929956"/>
        <a:ext cx="1052001" cy="105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25.03.2021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61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>
                <a:latin typeface="Calibri Light" panose="020F0302020204030204" pitchFamily="34" charset="0"/>
              </a:rPr>
              <a:t>Aktivitetstilbudet skal bidra til barnas faglige og sosiale utvikling gjennom lek og læring i samarbeid med skolen og foreldre.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744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633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27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_Brøle lø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558924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613804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0 Forside_Brøle lø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841" y="2924944"/>
            <a:ext cx="4058652" cy="3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_brøl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406" y="5229200"/>
            <a:ext cx="182295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_Brøle v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196" y="5051064"/>
            <a:ext cx="1656184" cy="17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5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Innside__Brøle p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0152" y="5118603"/>
            <a:ext cx="2173693" cy="17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Innside blå_Brøle sna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6400"/>
            <a:ext cx="9138614" cy="6864400"/>
          </a:xfrm>
          <a:prstGeom prst="rect">
            <a:avLst/>
          </a:prstGeom>
          <a:solidFill>
            <a:srgbClr val="0077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>
                <a:solidFill>
                  <a:schemeClr val="bg1"/>
                </a:solidFill>
              </a:rPr>
              <a:pPr/>
              <a:t>25.03.2021</a:t>
            </a:fld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96136" y="5085252"/>
            <a:ext cx="2267744" cy="17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Innsi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99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Inn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6400"/>
            <a:ext cx="9138614" cy="6864400"/>
          </a:xfrm>
          <a:prstGeom prst="rect">
            <a:avLst/>
          </a:prstGeom>
          <a:solidFill>
            <a:srgbClr val="0077A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>
                <a:solidFill>
                  <a:schemeClr val="bg1"/>
                </a:solidFill>
              </a:rPr>
              <a:pPr/>
              <a:t>25.03.2021</a:t>
            </a:fld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6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_Brøle i rek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0" y="1465262"/>
            <a:ext cx="9155066" cy="5392738"/>
          </a:xfrm>
          <a:prstGeom prst="rect">
            <a:avLst/>
          </a:prstGeom>
          <a:gradFill>
            <a:gsLst>
              <a:gs pos="33000">
                <a:schemeClr val="accent1">
                  <a:lumMod val="5000"/>
                  <a:lumOff val="95000"/>
                  <a:alpha val="67000"/>
                </a:schemeClr>
              </a:gs>
              <a:gs pos="57000">
                <a:schemeClr val="bg1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  <p:sp>
        <p:nvSpPr>
          <p:cNvPr id="18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558924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613804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_Brøle tav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65262"/>
            <a:ext cx="9144000" cy="53927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067944" y="1795153"/>
            <a:ext cx="4664100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13660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_Brøle i 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22832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_Brøle løpend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262"/>
            <a:ext cx="9144000" cy="5392738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93270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_Brøle vi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212" y="1779250"/>
            <a:ext cx="3496018" cy="36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7 Forside_Brøle lb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24128" y="1808842"/>
            <a:ext cx="3228089" cy="32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8 Forside_Brøle bri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16016" y="2012482"/>
            <a:ext cx="4171300" cy="33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9 Forside_Brøle bak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25.03.2021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49" y="3226948"/>
            <a:ext cx="4063876" cy="36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8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25.03.2021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9" r:id="rId3"/>
    <p:sldLayoutId id="2147483670" r:id="rId4"/>
    <p:sldLayoutId id="2147483671" r:id="rId5"/>
    <p:sldLayoutId id="2147483662" r:id="rId6"/>
    <p:sldLayoutId id="2147483668" r:id="rId7"/>
    <p:sldLayoutId id="2147483663" r:id="rId8"/>
    <p:sldLayoutId id="2147483665" r:id="rId9"/>
    <p:sldLayoutId id="2147483666" r:id="rId10"/>
    <p:sldLayoutId id="2147483667" r:id="rId11"/>
    <p:sldLayoutId id="2147483672" r:id="rId12"/>
    <p:sldLayoutId id="2147483673" r:id="rId13"/>
    <p:sldLayoutId id="2147483655" r:id="rId14"/>
    <p:sldLayoutId id="2147483675" r:id="rId15"/>
    <p:sldLayoutId id="214748367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5535" y="5589240"/>
            <a:ext cx="5976665" cy="666917"/>
          </a:xfrm>
        </p:spPr>
        <p:txBody>
          <a:bodyPr/>
          <a:lstStyle/>
          <a:p>
            <a:r>
              <a:rPr lang="nb-NO" sz="4000" b="1" dirty="0">
                <a:solidFill>
                  <a:srgbClr val="C62B46"/>
                </a:solidFill>
              </a:rPr>
              <a:t>Velkommen til Osloskolen</a:t>
            </a:r>
            <a:endParaRPr lang="nb-NO" sz="4000" dirty="0">
              <a:solidFill>
                <a:srgbClr val="C62B46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sz="2000" b="1" dirty="0" smtClean="0">
                <a:latin typeface="Calibri Light" panose="020F0302020204030204" pitchFamily="34" charset="0"/>
              </a:rPr>
              <a:t>Skolestart 2021/2022</a:t>
            </a:r>
            <a:endParaRPr lang="nb-NO" b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Seterbråten skole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23144"/>
            <a:ext cx="1826514" cy="6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368152"/>
          </a:xfrm>
        </p:spPr>
        <p:txBody>
          <a:bodyPr/>
          <a:lstStyle/>
          <a:p>
            <a:r>
              <a:rPr lang="nb-NO" dirty="0" smtClean="0"/>
              <a:t>Møtepunkter – avhengig av smittesituasjon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Besøksdager fra de ulike barnehagene</a:t>
            </a:r>
          </a:p>
          <a:p>
            <a:pPr lvl="1"/>
            <a:r>
              <a:rPr lang="nb-NO" dirty="0" smtClean="0"/>
              <a:t>Besøke AKS</a:t>
            </a:r>
          </a:p>
          <a:p>
            <a:pPr lvl="1"/>
            <a:r>
              <a:rPr lang="nb-NO" dirty="0" smtClean="0"/>
              <a:t>Bli med 1. trinn på tur i skogen</a:t>
            </a:r>
          </a:p>
          <a:p>
            <a:r>
              <a:rPr lang="nb-NO" dirty="0" smtClean="0"/>
              <a:t>Førskoledager 1. og 2. juni</a:t>
            </a:r>
          </a:p>
          <a:p>
            <a:r>
              <a:rPr lang="nb-NO" dirty="0" smtClean="0"/>
              <a:t>AKS starter med sommerskole 2. august</a:t>
            </a:r>
          </a:p>
          <a:p>
            <a:pPr lvl="1"/>
            <a:r>
              <a:rPr lang="nb-NO" dirty="0" smtClean="0"/>
              <a:t>Bli kjent med skolen og klassekamerater</a:t>
            </a:r>
          </a:p>
          <a:p>
            <a:r>
              <a:rPr lang="nb-NO" dirty="0" smtClean="0"/>
              <a:t>Skolestart mandag 16. august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081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86409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640"/>
            <a:ext cx="9175674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5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5184576"/>
          </a:xfrm>
        </p:spPr>
        <p:txBody>
          <a:bodyPr/>
          <a:lstStyle/>
          <a:p>
            <a:r>
              <a:rPr lang="nb-NO" sz="3600" b="1" dirty="0" smtClean="0"/>
              <a:t>Aktivitetsskolen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03032" y="1485694"/>
            <a:ext cx="4180726" cy="3815514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b-NO" sz="4100" b="1" dirty="0">
                <a:latin typeface="Calibri Light" panose="020F0302020204030204" pitchFamily="34" charset="0"/>
              </a:rPr>
              <a:t>Aktivitetsskolen (AKS) </a:t>
            </a:r>
            <a:endParaRPr lang="nb-NO" sz="4100" b="1" dirty="0" smtClean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4100" b="1" dirty="0" smtClean="0">
                <a:latin typeface="Calibri Light" panose="020F0302020204030204" pitchFamily="34" charset="0"/>
              </a:rPr>
              <a:t>er </a:t>
            </a:r>
            <a:r>
              <a:rPr lang="nb-NO" sz="4100" b="1" dirty="0">
                <a:latin typeface="Calibri Light" panose="020F0302020204030204" pitchFamily="34" charset="0"/>
              </a:rPr>
              <a:t>en alternativ læringsarena før og </a:t>
            </a:r>
            <a:endParaRPr lang="nb-NO" sz="4100" b="1" dirty="0" smtClean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4100" b="1" dirty="0">
                <a:latin typeface="Calibri Light" panose="020F0302020204030204" pitchFamily="34" charset="0"/>
              </a:rPr>
              <a:t>e</a:t>
            </a:r>
            <a:r>
              <a:rPr lang="nb-NO" sz="4100" b="1" dirty="0" smtClean="0">
                <a:latin typeface="Calibri Light" panose="020F0302020204030204" pitchFamily="34" charset="0"/>
              </a:rPr>
              <a:t>tter skoletid</a:t>
            </a:r>
            <a:r>
              <a:rPr lang="nb-NO" sz="4100" dirty="0" smtClean="0">
                <a:latin typeface="Calibri Light" panose="020F0302020204030204" pitchFamily="34" charset="0"/>
              </a:rPr>
              <a:t> </a:t>
            </a:r>
            <a:endParaRPr lang="nb-NO" sz="41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24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2200" dirty="0" smtClean="0">
                <a:latin typeface="Calibri Light" panose="020F0302020204030204" pitchFamily="34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endParaRPr lang="nb-NO" sz="22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2200" dirty="0" smtClean="0">
                <a:latin typeface="Calibri Light" panose="020F0302020204030204" pitchFamily="34" charset="0"/>
              </a:rPr>
              <a:t>   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endParaRPr lang="nb-NO" sz="2200" dirty="0" smtClean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nb-NO" sz="2000" dirty="0">
              <a:latin typeface="Calibri Light" panose="020F03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sz="1600" dirty="0" smtClean="0">
                <a:latin typeface="Calibri Light" panose="020F0302020204030204" pitchFamily="34" charset="0"/>
              </a:rPr>
              <a:t> </a:t>
            </a:r>
            <a:endParaRPr lang="nb-NO" sz="1600" dirty="0">
              <a:latin typeface="Calibri Light" panose="020F030202020403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1" y="1485694"/>
            <a:ext cx="4235488" cy="316653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690" y="3947459"/>
            <a:ext cx="3960620" cy="2544776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285999" y="1052737"/>
            <a:ext cx="659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Calibri Light" panose="020F0302020204030204" pitchFamily="34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8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224136"/>
          </a:xfrm>
        </p:spPr>
        <p:txBody>
          <a:bodyPr/>
          <a:lstStyle/>
          <a:p>
            <a:endParaRPr lang="nb-NO" sz="2800" b="1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3" y="2248391"/>
            <a:ext cx="5796137" cy="4609609"/>
          </a:xfrm>
          <a:prstGeom prst="rect">
            <a:avLst/>
          </a:prstGeom>
        </p:spPr>
      </p:pic>
      <p:sp>
        <p:nvSpPr>
          <p:cNvPr id="7" name="Undertittel 6"/>
          <p:cNvSpPr>
            <a:spLocks noGrp="1"/>
          </p:cNvSpPr>
          <p:nvPr>
            <p:ph type="subTitle" idx="4294967295"/>
          </p:nvPr>
        </p:nvSpPr>
        <p:spPr>
          <a:xfrm>
            <a:off x="467544" y="1628800"/>
            <a:ext cx="8280920" cy="3797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800" b="1" dirty="0" smtClean="0">
                <a:latin typeface="+mj-lt"/>
              </a:rPr>
              <a:t>Tenkeslottet – basen for 1. trinnselever</a:t>
            </a:r>
          </a:p>
          <a:p>
            <a:pPr marL="0" indent="0">
              <a:buNone/>
            </a:pPr>
            <a:r>
              <a:rPr lang="nb-NO" sz="2000" b="1" dirty="0">
                <a:latin typeface="+mj-lt"/>
              </a:rPr>
              <a:t> </a:t>
            </a:r>
            <a:r>
              <a:rPr lang="nb-NO" sz="3600" b="1" dirty="0" smtClean="0">
                <a:latin typeface="+mj-lt"/>
              </a:rPr>
              <a:t> </a:t>
            </a:r>
            <a:r>
              <a:rPr lang="nb-NO" sz="2400" b="1" dirty="0" smtClean="0">
                <a:latin typeface="+mj-lt"/>
              </a:rPr>
              <a:t>Ansatte: baseleder og</a:t>
            </a:r>
            <a:r>
              <a:rPr lang="nb-NO" sz="3600" b="1" dirty="0" smtClean="0">
                <a:latin typeface="+mj-lt"/>
              </a:rPr>
              <a:t> </a:t>
            </a:r>
            <a:r>
              <a:rPr lang="nb-NO" sz="2400" b="1" dirty="0" smtClean="0">
                <a:latin typeface="+mj-lt"/>
              </a:rPr>
              <a:t>3 -5</a:t>
            </a:r>
            <a:r>
              <a:rPr lang="nb-NO" sz="3600" b="1" dirty="0" smtClean="0">
                <a:latin typeface="+mj-lt"/>
              </a:rPr>
              <a:t> </a:t>
            </a:r>
            <a:r>
              <a:rPr lang="nb-NO" sz="2400" b="1" dirty="0" smtClean="0">
                <a:latin typeface="+mj-lt"/>
              </a:rPr>
              <a:t>assistenter   </a:t>
            </a:r>
          </a:p>
          <a:p>
            <a:pPr marL="0" indent="0">
              <a:buNone/>
            </a:pPr>
            <a:r>
              <a:rPr lang="nb-NO" sz="3600" b="1" dirty="0" smtClean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nb-NO" sz="3600" b="1" dirty="0">
                <a:latin typeface="+mj-lt"/>
              </a:rPr>
              <a:t> </a:t>
            </a:r>
            <a:r>
              <a:rPr lang="nb-NO" sz="3600" b="1" dirty="0" smtClean="0">
                <a:latin typeface="+mj-lt"/>
              </a:rPr>
              <a:t>  </a:t>
            </a:r>
            <a:r>
              <a:rPr lang="nb-NO" sz="3800" b="1" dirty="0" smtClean="0">
                <a:latin typeface="+mj-lt"/>
              </a:rPr>
              <a:t>Lek og læring, </a:t>
            </a:r>
          </a:p>
          <a:p>
            <a:pPr marL="0" indent="0">
              <a:buNone/>
            </a:pPr>
            <a:r>
              <a:rPr lang="nb-NO" sz="3800" b="1" dirty="0" smtClean="0">
                <a:latin typeface="+mj-lt"/>
              </a:rPr>
              <a:t>   hånd i hånd</a:t>
            </a:r>
            <a:endParaRPr lang="nb-NO" sz="3800" b="1" dirty="0">
              <a:latin typeface="+mj-lt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581776"/>
            <a:ext cx="7344816" cy="75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CC0099"/>
                </a:solidFill>
              </a:rPr>
              <a:t>Gratis deltakelse i Aktivitetsskole</a:t>
            </a:r>
            <a:br>
              <a:rPr lang="nb-NO" b="1" dirty="0" smtClean="0">
                <a:solidFill>
                  <a:srgbClr val="CC0099"/>
                </a:solidFill>
              </a:rPr>
            </a:br>
            <a:r>
              <a:rPr lang="nb-NO" sz="1800" b="1" dirty="0" smtClean="0">
                <a:solidFill>
                  <a:srgbClr val="00B050"/>
                </a:solidFill>
              </a:rPr>
              <a:t>(Deltidsplass - Gratis </a:t>
            </a:r>
            <a:r>
              <a:rPr lang="nb-NO" sz="1800" b="1" dirty="0">
                <a:solidFill>
                  <a:srgbClr val="00B050"/>
                </a:solidFill>
              </a:rPr>
              <a:t>k</a:t>
            </a:r>
            <a:r>
              <a:rPr lang="nb-NO" sz="1800" b="1" dirty="0" smtClean="0">
                <a:solidFill>
                  <a:srgbClr val="00B050"/>
                </a:solidFill>
              </a:rPr>
              <a:t>jernetid)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3960440"/>
          </a:xfrm>
        </p:spPr>
        <p:txBody>
          <a:bodyPr>
            <a:noAutofit/>
          </a:bodyPr>
          <a:lstStyle/>
          <a:p>
            <a:r>
              <a:rPr lang="nb-NO" sz="2000" dirty="0">
                <a:latin typeface="Calibri Light" panose="020F0302020204030204" pitchFamily="34" charset="0"/>
              </a:rPr>
              <a:t>Oslo kommune betaler </a:t>
            </a:r>
            <a:r>
              <a:rPr lang="nb-NO" sz="2000" dirty="0" smtClean="0">
                <a:latin typeface="Calibri Light" panose="020F0302020204030204" pitchFamily="34" charset="0"/>
              </a:rPr>
              <a:t>for deltidsplassen</a:t>
            </a:r>
          </a:p>
          <a:p>
            <a:endParaRPr lang="nb-NO" sz="2000" b="1" dirty="0" smtClean="0">
              <a:latin typeface="Calibri Light" panose="020F0302020204030204" pitchFamily="34" charset="0"/>
            </a:endParaRPr>
          </a:p>
          <a:p>
            <a:r>
              <a:rPr lang="nb-NO" sz="2000" b="1" dirty="0" smtClean="0">
                <a:latin typeface="Calibri Light" panose="020F0302020204030204" pitchFamily="34" charset="0"/>
              </a:rPr>
              <a:t>Eleven </a:t>
            </a:r>
            <a:r>
              <a:rPr lang="nb-NO" sz="2000" b="1" dirty="0">
                <a:latin typeface="Calibri Light" panose="020F0302020204030204" pitchFamily="34" charset="0"/>
              </a:rPr>
              <a:t>kan være på </a:t>
            </a:r>
            <a:r>
              <a:rPr lang="nb-NO" sz="2000" b="1" dirty="0" smtClean="0">
                <a:latin typeface="Calibri Light" panose="020F0302020204030204" pitchFamily="34" charset="0"/>
              </a:rPr>
              <a:t>AKS:</a:t>
            </a:r>
          </a:p>
          <a:p>
            <a:pPr marL="0" indent="0">
              <a:buNone/>
            </a:pPr>
            <a:r>
              <a:rPr lang="nb-NO" sz="2000" dirty="0" smtClean="0">
                <a:latin typeface="Calibri Light" panose="020F0302020204030204" pitchFamily="34" charset="0"/>
              </a:rPr>
              <a:t>        - Etter skoletid hver dag, inntil </a:t>
            </a:r>
            <a:r>
              <a:rPr lang="nb-NO" sz="2000" dirty="0">
                <a:latin typeface="Calibri Light" panose="020F0302020204030204" pitchFamily="34" charset="0"/>
              </a:rPr>
              <a:t>12 timer per </a:t>
            </a:r>
            <a:r>
              <a:rPr lang="nb-NO" sz="2000" dirty="0" smtClean="0">
                <a:latin typeface="Calibri Light" panose="020F0302020204030204" pitchFamily="34" charset="0"/>
              </a:rPr>
              <a:t>uke (kl. 13.00 – 15.30)</a:t>
            </a:r>
            <a:endParaRPr lang="nb-NO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2000" dirty="0" smtClean="0">
                <a:latin typeface="Calibri Light" panose="020F0302020204030204" pitchFamily="34" charset="0"/>
              </a:rPr>
              <a:t>       - To </a:t>
            </a:r>
            <a:r>
              <a:rPr lang="nb-NO" sz="2000" dirty="0">
                <a:latin typeface="Calibri Light" panose="020F0302020204030204" pitchFamily="34" charset="0"/>
              </a:rPr>
              <a:t>dager i </a:t>
            </a:r>
            <a:r>
              <a:rPr lang="nb-NO" sz="2000" dirty="0" smtClean="0">
                <a:latin typeface="Calibri Light" panose="020F0302020204030204" pitchFamily="34" charset="0"/>
              </a:rPr>
              <a:t>skolens ferieuker, av 6 timer </a:t>
            </a:r>
          </a:p>
          <a:p>
            <a:pPr marL="0" indent="0">
              <a:buNone/>
            </a:pPr>
            <a:r>
              <a:rPr lang="nb-NO" sz="2000" dirty="0" smtClean="0">
                <a:latin typeface="Calibri Light" panose="020F0302020204030204" pitchFamily="34" charset="0"/>
              </a:rPr>
              <a:t>       - På </a:t>
            </a:r>
            <a:r>
              <a:rPr lang="nb-NO" sz="2000" dirty="0">
                <a:latin typeface="Calibri Light" panose="020F0302020204030204" pitchFamily="34" charset="0"/>
              </a:rPr>
              <a:t>planleggingsdager/inneklemte </a:t>
            </a:r>
            <a:r>
              <a:rPr lang="nb-NO" sz="2000" dirty="0" smtClean="0">
                <a:latin typeface="Calibri Light" panose="020F0302020204030204" pitchFamily="34" charset="0"/>
              </a:rPr>
              <a:t>feriedager – 3 timer. </a:t>
            </a:r>
          </a:p>
          <a:p>
            <a:pPr marL="0" indent="0">
              <a:buNone/>
            </a:pPr>
            <a:endParaRPr lang="nb-NO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1600" dirty="0" smtClean="0">
                <a:latin typeface="Calibri Light" panose="020F0302020204030204" pitchFamily="34" charset="0"/>
              </a:rPr>
              <a:t> </a:t>
            </a:r>
            <a:endParaRPr lang="nb-NO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1600" dirty="0" smtClean="0">
                <a:latin typeface="Calibri Light" panose="020F0302020204030204" pitchFamily="34" charset="0"/>
              </a:rPr>
              <a:t>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nb-NO" sz="2400" b="1" dirty="0">
              <a:latin typeface="Calibri Light" panose="020F030202020403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141" y="2890813"/>
            <a:ext cx="4081323" cy="338437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7544" y="3933056"/>
            <a:ext cx="382168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936104"/>
          </a:xfrm>
        </p:spPr>
        <p:txBody>
          <a:bodyPr/>
          <a:lstStyle/>
          <a:p>
            <a:r>
              <a:rPr lang="nb-NO" dirty="0"/>
              <a:t>H</a:t>
            </a:r>
            <a:r>
              <a:rPr lang="nb-NO" dirty="0" smtClean="0"/>
              <a:t>eltidsplass og oppholdsbetaling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358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 smtClean="0">
                <a:latin typeface="Calibri Light" panose="020F0302020204030204" pitchFamily="34" charset="0"/>
              </a:rPr>
              <a:t>Heldagsplass </a:t>
            </a:r>
            <a:r>
              <a:rPr lang="nb-NO" sz="2800" b="1" dirty="0">
                <a:latin typeface="Calibri Light" panose="020F0302020204030204" pitchFamily="34" charset="0"/>
              </a:rPr>
              <a:t>til redusert </a:t>
            </a:r>
            <a:r>
              <a:rPr lang="nb-NO" sz="2800" b="1" dirty="0" smtClean="0">
                <a:latin typeface="Calibri Light" panose="020F0302020204030204" pitchFamily="34" charset="0"/>
              </a:rPr>
              <a:t>pris:</a:t>
            </a:r>
          </a:p>
          <a:p>
            <a:pPr marL="0" indent="0">
              <a:buNone/>
            </a:pPr>
            <a:r>
              <a:rPr lang="nb-NO" sz="2000" dirty="0" smtClean="0">
                <a:latin typeface="Calibri Light" panose="020F0302020204030204" pitchFamily="34" charset="0"/>
              </a:rPr>
              <a:t>Oslo kommune betaler for deltidsplassen , betaler 2/3 av prisen        </a:t>
            </a:r>
            <a:endParaRPr lang="nb-NO" sz="2000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nb-NO" sz="2000" dirty="0" smtClean="0">
                <a:latin typeface="Calibri Light" panose="020F0302020204030204" pitchFamily="34" charset="0"/>
              </a:rPr>
              <a:t>kan være </a:t>
            </a:r>
            <a:r>
              <a:rPr lang="nb-NO" sz="2000" dirty="0">
                <a:latin typeface="Calibri Light" panose="020F0302020204030204" pitchFamily="34" charset="0"/>
              </a:rPr>
              <a:t>på AKS </a:t>
            </a:r>
            <a:r>
              <a:rPr lang="nb-NO" sz="2000" dirty="0" smtClean="0">
                <a:latin typeface="Calibri Light" panose="020F0302020204030204" pitchFamily="34" charset="0"/>
              </a:rPr>
              <a:t>før </a:t>
            </a:r>
            <a:r>
              <a:rPr lang="nb-NO" sz="2000" dirty="0">
                <a:latin typeface="Calibri Light" panose="020F0302020204030204" pitchFamily="34" charset="0"/>
              </a:rPr>
              <a:t>og etter </a:t>
            </a:r>
            <a:r>
              <a:rPr lang="nb-NO" sz="2000" dirty="0" smtClean="0">
                <a:latin typeface="Calibri Light" panose="020F0302020204030204" pitchFamily="34" charset="0"/>
              </a:rPr>
              <a:t>skoletid, 7.30 – 16.45</a:t>
            </a:r>
          </a:p>
          <a:p>
            <a:pPr>
              <a:buFontTx/>
              <a:buChar char="-"/>
            </a:pPr>
            <a:r>
              <a:rPr lang="nb-NO" sz="1400" dirty="0">
                <a:latin typeface="Calibri Light" panose="020F0302020204030204" pitchFamily="34" charset="0"/>
              </a:rPr>
              <a:t>i</a:t>
            </a:r>
            <a:r>
              <a:rPr lang="nb-NO" sz="1400" dirty="0" smtClean="0">
                <a:latin typeface="Calibri Light" panose="020F0302020204030204" pitchFamily="34" charset="0"/>
              </a:rPr>
              <a:t> skolefrie dager- uker stenger AKS 16.30 </a:t>
            </a:r>
          </a:p>
          <a:p>
            <a:pPr>
              <a:buFontTx/>
              <a:buChar char="-"/>
            </a:pPr>
            <a:r>
              <a:rPr lang="nb-NO" sz="2000" dirty="0" smtClean="0">
                <a:latin typeface="Calibri Light" panose="020F0302020204030204" pitchFamily="34" charset="0"/>
              </a:rPr>
              <a:t>i alle heldagsåpne dager - skolens </a:t>
            </a:r>
            <a:r>
              <a:rPr lang="nb-NO" sz="2000" dirty="0">
                <a:latin typeface="Calibri Light" panose="020F0302020204030204" pitchFamily="34" charset="0"/>
              </a:rPr>
              <a:t>ferier </a:t>
            </a:r>
            <a:r>
              <a:rPr lang="nb-NO" sz="2000" dirty="0" smtClean="0">
                <a:latin typeface="Calibri Light" panose="020F0302020204030204" pitchFamily="34" charset="0"/>
              </a:rPr>
              <a:t>(</a:t>
            </a:r>
            <a:r>
              <a:rPr lang="nb-NO" sz="2000" dirty="0">
                <a:latin typeface="Calibri Light" panose="020F0302020204030204" pitchFamily="34" charset="0"/>
              </a:rPr>
              <a:t>utenom </a:t>
            </a:r>
            <a:r>
              <a:rPr lang="nb-NO" sz="2000" dirty="0" smtClean="0">
                <a:latin typeface="Calibri Light" panose="020F0302020204030204" pitchFamily="34" charset="0"/>
              </a:rPr>
              <a:t>juli og helligdager). </a:t>
            </a:r>
            <a:endParaRPr lang="nb-NO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b="1" dirty="0" smtClean="0">
                <a:latin typeface="Calibri Light" panose="020F0302020204030204" pitchFamily="34" charset="0"/>
              </a:rPr>
              <a:t>Gradert oppholdsbetaling 2021:</a:t>
            </a:r>
          </a:p>
          <a:p>
            <a:pPr marL="0" indent="0">
              <a:buNone/>
            </a:pPr>
            <a:endParaRPr lang="nb-NO" sz="20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nb-NO" sz="2000" b="1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nb-NO" sz="20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nb-NO" sz="2000" b="1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1400" dirty="0" smtClean="0">
                <a:latin typeface="Calibri Light" panose="020F0302020204030204" pitchFamily="34" charset="0"/>
              </a:rPr>
              <a:t>Du må levere underskrevet skjema: Egenerklæringsskjema ved fastsettelse av oppholdsavgift</a:t>
            </a:r>
          </a:p>
          <a:p>
            <a:pPr marL="0" indent="0">
              <a:buNone/>
            </a:pPr>
            <a:r>
              <a:rPr lang="nb-NO" sz="1400" dirty="0">
                <a:latin typeface="Calibri Light" panose="020F0302020204030204" pitchFamily="34" charset="0"/>
              </a:rPr>
              <a:t>o</a:t>
            </a:r>
            <a:r>
              <a:rPr lang="nb-NO" sz="1400" dirty="0" smtClean="0">
                <a:latin typeface="Calibri Light" panose="020F0302020204030204" pitchFamily="34" charset="0"/>
              </a:rPr>
              <a:t>g dokumentasjon for husstandens felles inntekt – siste skattemelding</a:t>
            </a:r>
            <a:endParaRPr lang="nb-NO" sz="1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755576" y="3519213"/>
          <a:ext cx="7560840" cy="12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87386067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33520849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48511188"/>
                    </a:ext>
                  </a:extLst>
                </a:gridCol>
              </a:tblGrid>
              <a:tr h="911703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Felles</a:t>
                      </a:r>
                      <a:r>
                        <a:rPr lang="nb-NO" sz="1600" baseline="0" dirty="0" smtClean="0"/>
                        <a:t> i</a:t>
                      </a:r>
                      <a:r>
                        <a:rPr lang="nb-NO" sz="1600" dirty="0" smtClean="0"/>
                        <a:t>nntekt til og med</a:t>
                      </a:r>
                    </a:p>
                    <a:p>
                      <a:r>
                        <a:rPr lang="nb-NO" sz="1600" dirty="0" smtClean="0"/>
                        <a:t> kr. 228</a:t>
                      </a:r>
                      <a:r>
                        <a:rPr lang="nb-NO" sz="1600" baseline="0" dirty="0" smtClean="0"/>
                        <a:t> 042,-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Felles</a:t>
                      </a:r>
                      <a:r>
                        <a:rPr lang="nb-NO" sz="1600" baseline="0" dirty="0" smtClean="0"/>
                        <a:t> i</a:t>
                      </a:r>
                      <a:r>
                        <a:rPr lang="nb-NO" sz="1600" dirty="0" smtClean="0"/>
                        <a:t>nntekt </a:t>
                      </a:r>
                    </a:p>
                    <a:p>
                      <a:r>
                        <a:rPr lang="nb-NO" sz="1600" dirty="0" smtClean="0"/>
                        <a:t>fra</a:t>
                      </a:r>
                      <a:r>
                        <a:rPr lang="nb-NO" sz="1600" baseline="0" dirty="0" smtClean="0"/>
                        <a:t> og med kr.  228 042,-</a:t>
                      </a:r>
                    </a:p>
                    <a:p>
                      <a:r>
                        <a:rPr lang="nb-NO" sz="1600" baseline="0" dirty="0" smtClean="0"/>
                        <a:t>Til og med kr. 405 408,-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Felles inntekt fra og med </a:t>
                      </a:r>
                    </a:p>
                    <a:p>
                      <a:r>
                        <a:rPr lang="nb-NO" sz="1600" dirty="0" smtClean="0"/>
                        <a:t>kr. 405</a:t>
                      </a:r>
                      <a:r>
                        <a:rPr lang="nb-NO" sz="1600" baseline="0" dirty="0" smtClean="0"/>
                        <a:t> 409,-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610240"/>
                  </a:ext>
                </a:extLst>
              </a:tr>
              <a:tr h="380845"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Heltidsplass kr. 246,--</a:t>
                      </a:r>
                      <a:endParaRPr lang="nb-N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Heltidsplass kr. 450,-</a:t>
                      </a:r>
                      <a:endParaRPr lang="nb-N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 smtClean="0"/>
                        <a:t>Heltidsplass kr. 1041.-</a:t>
                      </a:r>
                      <a:endParaRPr lang="nb-N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026314"/>
                  </a:ext>
                </a:extLst>
              </a:tr>
            </a:tbl>
          </a:graphicData>
        </a:graphic>
      </p:graphicFrame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869850"/>
            <a:ext cx="1699118" cy="169911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944724"/>
            <a:ext cx="174970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6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346317" cy="76206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79086" cy="1079086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76306" y="1555758"/>
            <a:ext cx="8280920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/>
              <a:t>God-Start-Dag </a:t>
            </a:r>
            <a:r>
              <a:rPr lang="nb-NO" b="1" dirty="0"/>
              <a:t>p</a:t>
            </a:r>
            <a:r>
              <a:rPr lang="nb-NO" b="1" dirty="0" smtClean="0"/>
              <a:t>å AKS </a:t>
            </a:r>
          </a:p>
          <a:p>
            <a:pPr marL="0" indent="0">
              <a:buNone/>
            </a:pPr>
            <a:r>
              <a:rPr lang="nb-NO" b="1" dirty="0" smtClean="0"/>
              <a:t>for skolestarterne og en forelder i august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2400" dirty="0" smtClean="0"/>
              <a:t>Mandag </a:t>
            </a:r>
            <a:r>
              <a:rPr lang="nb-NO" sz="2400" dirty="0"/>
              <a:t>2</a:t>
            </a:r>
            <a:r>
              <a:rPr lang="nb-NO" sz="2400" dirty="0" smtClean="0"/>
              <a:t>. august kl. 13.30 – 16.00             </a:t>
            </a:r>
          </a:p>
          <a:p>
            <a:pPr marL="0" indent="0">
              <a:buNone/>
            </a:pPr>
            <a:r>
              <a:rPr lang="nb-NO" sz="2400" dirty="0" smtClean="0"/>
              <a:t>Mandag 9. august kl. 13.30 – 16.00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-    Bli kjent med hverandre</a:t>
            </a:r>
          </a:p>
          <a:p>
            <a:pPr>
              <a:buFontTx/>
              <a:buChar char="-"/>
            </a:pPr>
            <a:r>
              <a:rPr lang="nb-NO" sz="2400" dirty="0" smtClean="0"/>
              <a:t>Skape trygghet, trivsel og sikkerhet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for eleven og foresatte</a:t>
            </a: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900" y="3284984"/>
            <a:ext cx="3450302" cy="28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440160"/>
          </a:xfrm>
        </p:spPr>
        <p:txBody>
          <a:bodyPr/>
          <a:lstStyle/>
          <a:p>
            <a:pPr algn="l"/>
            <a:r>
              <a:rPr lang="nb-NO" sz="3200" dirty="0" smtClean="0"/>
              <a:t>AKS-Sommerskole for skolestartere uke 31-32</a:t>
            </a:r>
            <a:br>
              <a:rPr lang="nb-NO" sz="3200" dirty="0" smtClean="0"/>
            </a:br>
            <a:r>
              <a:rPr lang="nb-NO" dirty="0" smtClean="0"/>
              <a:t>Hvordan begynner man på skolen?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355976" y="2060848"/>
            <a:ext cx="4392488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300" b="1" dirty="0" smtClean="0"/>
              <a:t>UKE 31: tirsdag – fredag   kl. 9.30 – 14.30</a:t>
            </a:r>
          </a:p>
          <a:p>
            <a:pPr marL="0" indent="0">
              <a:buNone/>
            </a:pPr>
            <a:r>
              <a:rPr lang="nb-NO" sz="2300" b="1" dirty="0" smtClean="0"/>
              <a:t>UKE 32: mandag – fredag kl. 9.30 – 14.30</a:t>
            </a:r>
          </a:p>
          <a:p>
            <a:pPr marL="0" indent="0">
              <a:buNone/>
            </a:pPr>
            <a:r>
              <a:rPr lang="nb-NO" sz="1400" dirty="0" smtClean="0"/>
              <a:t>Elever med heltidsplass kan være på AKS i hele åpningstiden </a:t>
            </a:r>
          </a:p>
          <a:p>
            <a:pPr marL="0" indent="0">
              <a:buNone/>
            </a:pPr>
            <a:r>
              <a:rPr lang="nb-NO" sz="1400" i="1" dirty="0" smtClean="0"/>
              <a:t>Elektronisk påmeldingslink på skolens hjemmeside- Aktivitetsskolen</a:t>
            </a:r>
            <a:endParaRPr lang="nb-NO" sz="1400" i="1" dirty="0"/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r>
              <a:rPr lang="nb-NO" sz="2600" b="1" dirty="0"/>
              <a:t>Organiserte aktiviteter, </a:t>
            </a:r>
            <a:r>
              <a:rPr lang="nb-NO" sz="2600" b="1" dirty="0" smtClean="0"/>
              <a:t>lek, tur i nærmiljø </a:t>
            </a:r>
            <a:r>
              <a:rPr lang="nb-NO" sz="2600" b="1" dirty="0"/>
              <a:t>og </a:t>
            </a:r>
            <a:r>
              <a:rPr lang="nb-NO" sz="2600" b="1" dirty="0" smtClean="0"/>
              <a:t>barnemøter </a:t>
            </a:r>
            <a:r>
              <a:rPr lang="nb-NO" sz="2600" b="1" dirty="0"/>
              <a:t/>
            </a:r>
            <a:br>
              <a:rPr lang="nb-NO" sz="2600" b="1" dirty="0"/>
            </a:br>
            <a:r>
              <a:rPr lang="nb-NO" sz="2600" b="1" dirty="0"/>
              <a:t/>
            </a:r>
            <a:br>
              <a:rPr lang="nb-NO" sz="2600" b="1" dirty="0"/>
            </a:br>
            <a:r>
              <a:rPr lang="nb-NO" sz="2000" dirty="0"/>
              <a:t>- </a:t>
            </a:r>
            <a:r>
              <a:rPr lang="nb-NO" sz="2000" dirty="0" smtClean="0"/>
              <a:t>Gjøre barna trygge før skolestart</a:t>
            </a:r>
          </a:p>
          <a:p>
            <a:pPr marL="0" indent="0">
              <a:buNone/>
            </a:pPr>
            <a:r>
              <a:rPr lang="nb-NO" sz="2000" dirty="0" smtClean="0"/>
              <a:t>- Bygge nytt vennskap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>- Bli kjent med nye barn og voksne</a:t>
            </a:r>
            <a:br>
              <a:rPr lang="nb-NO" sz="2000" dirty="0"/>
            </a:br>
            <a:r>
              <a:rPr lang="nb-NO" sz="2000" dirty="0"/>
              <a:t>- Bli kjent på skoleområdet</a:t>
            </a:r>
            <a:br>
              <a:rPr lang="nb-NO" sz="2000" dirty="0"/>
            </a:br>
            <a:r>
              <a:rPr lang="nb-NO" sz="2000" dirty="0"/>
              <a:t>- Begynne å øve inn gode vaner og </a:t>
            </a:r>
            <a:r>
              <a:rPr lang="nb-NO" sz="2000" dirty="0" smtClean="0"/>
              <a:t>  </a:t>
            </a:r>
            <a:r>
              <a:rPr lang="nb-NO" sz="2000" dirty="0"/>
              <a:t>rutiner</a:t>
            </a:r>
            <a:br>
              <a:rPr lang="nb-NO" sz="2000" dirty="0"/>
            </a:br>
            <a:r>
              <a:rPr lang="nb-NO" sz="2000" dirty="0"/>
              <a:t>- Trene på å være sammen med mange </a:t>
            </a:r>
            <a:br>
              <a:rPr lang="nb-NO" sz="2000" dirty="0"/>
            </a:br>
            <a:r>
              <a:rPr lang="nb-NO" sz="2000" dirty="0" smtClean="0"/>
              <a:t>- </a:t>
            </a:r>
            <a:r>
              <a:rPr lang="nb-NO" sz="2000" dirty="0"/>
              <a:t>Språkstimulerende aktiviteter</a:t>
            </a:r>
            <a:br>
              <a:rPr lang="nb-NO" sz="2000" dirty="0"/>
            </a:br>
            <a:r>
              <a:rPr lang="nb-NO" sz="2000" dirty="0"/>
              <a:t>- Grunnleggende matematiske </a:t>
            </a:r>
            <a:r>
              <a:rPr lang="nb-NO" sz="2000" dirty="0" smtClean="0"/>
              <a:t>begreper –   </a:t>
            </a:r>
          </a:p>
          <a:p>
            <a:pPr marL="0" indent="0">
              <a:buNone/>
            </a:pPr>
            <a:r>
              <a:rPr lang="nb-NO" sz="2000" dirty="0" smtClean="0"/>
              <a:t>   repetisjon fra barnehagen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7" y="1916832"/>
            <a:ext cx="356273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5" y="1124744"/>
            <a:ext cx="915281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4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sz="1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50" y="1196752"/>
            <a:ext cx="9106536" cy="53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392488"/>
          </a:xfrm>
        </p:spPr>
        <p:txBody>
          <a:bodyPr>
            <a:normAutofit/>
          </a:bodyPr>
          <a:lstStyle/>
          <a:p>
            <a:r>
              <a:rPr lang="nb-NO" dirty="0" smtClean="0"/>
              <a:t>Hvem er vi?</a:t>
            </a:r>
            <a:endParaRPr lang="nb-NO" dirty="0"/>
          </a:p>
          <a:p>
            <a:r>
              <a:rPr lang="nb-NO" dirty="0" smtClean="0"/>
              <a:t>Praktisk om forberedelser skolestart</a:t>
            </a:r>
          </a:p>
          <a:p>
            <a:r>
              <a:rPr lang="nb-NO" dirty="0" smtClean="0"/>
              <a:t>Hvordan forbereder barnehagen skolestart</a:t>
            </a:r>
            <a:endParaRPr lang="nb-NO" dirty="0"/>
          </a:p>
          <a:p>
            <a:r>
              <a:rPr lang="nb-NO" dirty="0" smtClean="0"/>
              <a:t>Hvordan ser en skole- og AKS-dag ut?</a:t>
            </a:r>
          </a:p>
          <a:p>
            <a:r>
              <a:rPr lang="nb-NO" dirty="0" smtClean="0"/>
              <a:t>Trivsel og trygghet på skolen</a:t>
            </a:r>
          </a:p>
          <a:p>
            <a:r>
              <a:rPr lang="nb-NO" dirty="0" smtClean="0"/>
              <a:t>Når møtes vi igjen før skolestart?</a:t>
            </a:r>
          </a:p>
          <a:p>
            <a:r>
              <a:rPr lang="nb-NO" dirty="0" smtClean="0"/>
              <a:t>Spørsmål og svar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91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576064"/>
          </a:xfrm>
        </p:spPr>
        <p:txBody>
          <a:bodyPr/>
          <a:lstStyle/>
          <a:p>
            <a:r>
              <a:rPr lang="nb-NO" sz="2400" dirty="0" smtClean="0"/>
              <a:t>Informasjon om AKS på </a:t>
            </a:r>
            <a:r>
              <a:rPr lang="nb-NO" sz="2400" dirty="0" smtClean="0"/>
              <a:t>skolens </a:t>
            </a:r>
            <a:r>
              <a:rPr lang="nb-NO" sz="2400" dirty="0" smtClean="0"/>
              <a:t>hjemmeside</a:t>
            </a:r>
            <a:endParaRPr lang="nb-NO" sz="2400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5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HUSKELISTE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432048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b-NO" sz="22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Elektronisk påmelding til AKS på skolens hjemmeside -Aktivitetsskolen:</a:t>
            </a:r>
            <a:endParaRPr lang="nb-NO" sz="22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nb-NO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https</a:t>
            </a:r>
            <a:r>
              <a:rPr lang="nb-NO" b="1" dirty="0">
                <a:solidFill>
                  <a:prstClr val="black"/>
                </a:solidFill>
                <a:latin typeface="Calibri Light" panose="020F0302020204030204" pitchFamily="34" charset="0"/>
              </a:rPr>
              <a:t>://</a:t>
            </a:r>
            <a:r>
              <a:rPr lang="nb-NO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seterbraten.osloskolen.no </a:t>
            </a:r>
          </a:p>
          <a:p>
            <a:pPr marL="0" lvl="0" indent="0">
              <a:buNone/>
            </a:pPr>
            <a:r>
              <a:rPr lang="nb-NO" sz="20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- </a:t>
            </a:r>
            <a:r>
              <a:rPr lang="nb-NO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 </a:t>
            </a:r>
            <a:r>
              <a:rPr lang="nb-NO" sz="20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Elektronisk bekreftelse at søknaden er mottatt</a:t>
            </a:r>
          </a:p>
          <a:p>
            <a:pPr lvl="0">
              <a:buFontTx/>
              <a:buChar char="-"/>
            </a:pPr>
            <a:r>
              <a:rPr lang="nb-NO" sz="20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Elektronisk tilbud om AKS-plass    </a:t>
            </a:r>
          </a:p>
          <a:p>
            <a:pPr lvl="0">
              <a:buFontTx/>
              <a:buChar char="-"/>
            </a:pPr>
            <a:r>
              <a:rPr lang="nb-NO" sz="20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Takke ja eller nei til plassen inne 7 dager </a:t>
            </a:r>
            <a:r>
              <a:rPr lang="nb-NO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(tilgang lukket etter 7 dager)</a:t>
            </a:r>
          </a:p>
          <a:p>
            <a:pPr lvl="0">
              <a:buFontTx/>
              <a:buChar char="-"/>
            </a:pPr>
            <a:r>
              <a:rPr lang="nb-NO" sz="20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Inntekt under kr. 405 408, -rett til gradert oppholds avgift?  </a:t>
            </a:r>
            <a:r>
              <a:rPr lang="nb-NO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-  </a:t>
            </a:r>
          </a:p>
          <a:p>
            <a:pPr marL="0" lvl="0" indent="0">
              <a:buNone/>
            </a:pPr>
            <a:r>
              <a:rPr lang="nb-NO" sz="1800" b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nb-NO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     Husk å sende inn underskrevet søknad med dokumentasjon til skolen innen 1. juni 2021</a:t>
            </a:r>
          </a:p>
          <a:p>
            <a:pPr marL="0" lvl="0" indent="0">
              <a:buNone/>
            </a:pPr>
            <a:r>
              <a:rPr lang="nb-NO" sz="1800" b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nb-NO" sz="1800" b="1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nb-NO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-      PÅMELDING TIL AKS-SOMMERSKOLEN SENEST TIRSDAG 1. JUNI 2021  </a:t>
            </a:r>
          </a:p>
          <a:p>
            <a:pPr marL="0" lvl="0" indent="0">
              <a:buNone/>
            </a:pPr>
            <a:endParaRPr lang="nb-NO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nb-NO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    </a:t>
            </a:r>
            <a:endParaRPr lang="nb-NO" sz="18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079029"/>
            <a:ext cx="3097036" cy="116443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99" y="5225272"/>
            <a:ext cx="2871465" cy="103031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805126"/>
            <a:ext cx="1675178" cy="14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kstSylinder 4"/>
          <p:cNvSpPr txBox="1"/>
          <p:nvPr/>
        </p:nvSpPr>
        <p:spPr>
          <a:xfrm>
            <a:off x="899592" y="593467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b="1" dirty="0" smtClean="0">
                <a:solidFill>
                  <a:srgbClr val="CC0099"/>
                </a:solidFill>
              </a:rPr>
              <a:t>Lykke til med skolestart!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14398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Hvem er vi?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392488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Solvor Vasshus – </a:t>
            </a:r>
            <a:r>
              <a:rPr lang="nb-NO" dirty="0" smtClean="0">
                <a:solidFill>
                  <a:srgbClr val="00B050"/>
                </a:solidFill>
              </a:rPr>
              <a:t>rektor</a:t>
            </a:r>
          </a:p>
          <a:p>
            <a:r>
              <a:rPr lang="nb-NO" dirty="0" smtClean="0"/>
              <a:t>Frøydis Johnsen – ass rektor</a:t>
            </a:r>
          </a:p>
          <a:p>
            <a:r>
              <a:rPr lang="nb-NO" dirty="0" smtClean="0"/>
              <a:t>Frederic Buet – </a:t>
            </a:r>
            <a:r>
              <a:rPr lang="nb-NO" dirty="0" smtClean="0">
                <a:solidFill>
                  <a:srgbClr val="00B050"/>
                </a:solidFill>
              </a:rPr>
              <a:t>inspektør 1.-4. trinn </a:t>
            </a:r>
          </a:p>
          <a:p>
            <a:r>
              <a:rPr lang="nb-NO" dirty="0" smtClean="0"/>
              <a:t>Solfrid Rekdal – </a:t>
            </a:r>
            <a:r>
              <a:rPr lang="nb-NO" dirty="0" smtClean="0">
                <a:solidFill>
                  <a:srgbClr val="00B050"/>
                </a:solidFill>
              </a:rPr>
              <a:t>AKS-leder</a:t>
            </a:r>
          </a:p>
          <a:p>
            <a:r>
              <a:rPr lang="nb-NO" dirty="0" smtClean="0"/>
              <a:t>Sara </a:t>
            </a:r>
            <a:r>
              <a:rPr lang="nb-NO" dirty="0" err="1" smtClean="0"/>
              <a:t>Battack</a:t>
            </a:r>
            <a:r>
              <a:rPr lang="nb-NO" dirty="0" smtClean="0"/>
              <a:t> – </a:t>
            </a:r>
            <a:r>
              <a:rPr lang="nb-NO" dirty="0" smtClean="0">
                <a:solidFill>
                  <a:srgbClr val="00B050"/>
                </a:solidFill>
              </a:rPr>
              <a:t>sosiallærer</a:t>
            </a:r>
          </a:p>
          <a:p>
            <a:r>
              <a:rPr lang="nb-NO" dirty="0" smtClean="0"/>
              <a:t>Caroline Nordby Gallefoss – </a:t>
            </a:r>
            <a:r>
              <a:rPr lang="nb-NO" dirty="0" smtClean="0">
                <a:solidFill>
                  <a:srgbClr val="00B050"/>
                </a:solidFill>
              </a:rPr>
              <a:t>helsesykepleier</a:t>
            </a:r>
          </a:p>
          <a:p>
            <a:r>
              <a:rPr lang="nb-NO" dirty="0" smtClean="0"/>
              <a:t>Stina Skogrand - </a:t>
            </a:r>
            <a:r>
              <a:rPr lang="nb-NO" dirty="0" smtClean="0">
                <a:solidFill>
                  <a:srgbClr val="00B050"/>
                </a:solidFill>
              </a:rPr>
              <a:t>PPT</a:t>
            </a:r>
          </a:p>
          <a:p>
            <a:r>
              <a:rPr lang="nb-NO" dirty="0" smtClean="0"/>
              <a:t>Ny inspektør, AKS-leder og sosiallærer 1. august.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749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Hvordan ser en skoledag ut?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248472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Skoledagen: 7.30 - 16.45</a:t>
            </a:r>
            <a:endParaRPr lang="nb-NO" dirty="0"/>
          </a:p>
          <a:p>
            <a:r>
              <a:rPr lang="nb-NO" dirty="0" smtClean="0"/>
              <a:t>Aks starter 7.30 og starter rett etter undervisning</a:t>
            </a:r>
          </a:p>
          <a:p>
            <a:r>
              <a:rPr lang="nb-NO" dirty="0" smtClean="0"/>
              <a:t>Skolen: 8.30-13.00</a:t>
            </a:r>
          </a:p>
          <a:p>
            <a:r>
              <a:rPr lang="nb-NO" dirty="0" smtClean="0"/>
              <a:t>Alle voksne på 1. trinn kjenner alle elevene og jobber sammen</a:t>
            </a:r>
          </a:p>
          <a:p>
            <a:pPr lvl="1"/>
            <a:r>
              <a:rPr lang="nb-NO" dirty="0" smtClean="0"/>
              <a:t>Kontaktlærere</a:t>
            </a:r>
          </a:p>
          <a:p>
            <a:pPr lvl="1"/>
            <a:r>
              <a:rPr lang="nb-NO" dirty="0" smtClean="0"/>
              <a:t>Faglærere og ressurslærere</a:t>
            </a:r>
          </a:p>
          <a:p>
            <a:pPr lvl="1"/>
            <a:r>
              <a:rPr lang="nb-NO" dirty="0" smtClean="0"/>
              <a:t>Assistenter</a:t>
            </a:r>
          </a:p>
          <a:p>
            <a:pPr lvl="1"/>
            <a:r>
              <a:rPr lang="nb-NO" dirty="0" smtClean="0"/>
              <a:t>Baseleder</a:t>
            </a:r>
          </a:p>
          <a:p>
            <a:pPr lvl="1"/>
            <a:r>
              <a:rPr lang="nb-NO" dirty="0" smtClean="0"/>
              <a:t>Leder 1.-4 og AKS-leder</a:t>
            </a:r>
          </a:p>
          <a:p>
            <a:pPr lvl="1"/>
            <a:r>
              <a:rPr lang="nb-NO" dirty="0" smtClean="0"/>
              <a:t>Sosiallærer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47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Eksempel på timeplan 1. trinn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2550982"/>
            <a:ext cx="8280400" cy="22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Hvordan ser en skoledag ut?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Elevene blir alltid fulgt av lærere og assistenter i alle friminutt</a:t>
            </a:r>
          </a:p>
          <a:p>
            <a:r>
              <a:rPr lang="nb-NO" dirty="0" smtClean="0"/>
              <a:t>Elevene skal ikke bare sitte i klasserommet, de deltar også på ulike </a:t>
            </a:r>
            <a:r>
              <a:rPr lang="nb-NO" dirty="0" err="1" smtClean="0"/>
              <a:t>turdager</a:t>
            </a:r>
            <a:r>
              <a:rPr lang="nb-NO" dirty="0" smtClean="0"/>
              <a:t> og ekskursjoner</a:t>
            </a:r>
          </a:p>
          <a:p>
            <a:r>
              <a:rPr lang="nb-NO" dirty="0" smtClean="0"/>
              <a:t>Det er fokus på at elevene skal lære gjennom lek. Lek er derfor viktig i 1.klasse</a:t>
            </a:r>
          </a:p>
          <a:p>
            <a:r>
              <a:rPr lang="nb-NO" dirty="0" smtClean="0"/>
              <a:t>De skal bli kjent på tvers av klassene og skolen bruker ulike grupperinger på trinnet</a:t>
            </a:r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5473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Hva skal elevene lære på 1. trinn </a:t>
            </a:r>
            <a:br>
              <a:rPr lang="nb-NO" dirty="0" smtClean="0"/>
            </a:br>
            <a:r>
              <a:rPr lang="nb-NO" dirty="0" smtClean="0"/>
              <a:t>- skole og AKS?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3744416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Leke sammen</a:t>
            </a:r>
          </a:p>
          <a:p>
            <a:r>
              <a:rPr lang="nb-NO" dirty="0" smtClean="0"/>
              <a:t>Lære sammen</a:t>
            </a:r>
          </a:p>
          <a:p>
            <a:r>
              <a:rPr lang="nb-NO" dirty="0" smtClean="0"/>
              <a:t>Lytte til andre</a:t>
            </a:r>
          </a:p>
          <a:p>
            <a:r>
              <a:rPr lang="nb-NO" dirty="0" smtClean="0"/>
              <a:t>Stille spørsmål</a:t>
            </a:r>
          </a:p>
          <a:p>
            <a:r>
              <a:rPr lang="nb-NO" dirty="0" smtClean="0"/>
              <a:t>Samarbeide</a:t>
            </a:r>
          </a:p>
          <a:p>
            <a:r>
              <a:rPr lang="nb-NO" dirty="0" smtClean="0"/>
              <a:t>Takle uenighet og konflikt</a:t>
            </a:r>
          </a:p>
          <a:p>
            <a:r>
              <a:rPr lang="nb-NO" dirty="0" smtClean="0"/>
              <a:t>Bokstaver og tall</a:t>
            </a:r>
          </a:p>
        </p:txBody>
      </p:sp>
    </p:spTree>
    <p:extLst>
      <p:ext uri="{BB962C8B-B14F-4D97-AF65-F5344CB8AC3E}">
        <p14:creationId xmlns:p14="http://schemas.microsoft.com/office/powerpoint/2010/main" val="26575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368152"/>
          </a:xfrm>
        </p:spPr>
        <p:txBody>
          <a:bodyPr/>
          <a:lstStyle/>
          <a:p>
            <a:r>
              <a:rPr lang="nb-NO" dirty="0" smtClean="0"/>
              <a:t>Les for barnet ditt – uttrykke seg muntlig på norsk eller morsmål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3816424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Den viktigste skoleforberedelsen du kan gjøre</a:t>
            </a:r>
          </a:p>
          <a:p>
            <a:pPr lvl="1"/>
            <a:r>
              <a:rPr lang="nb-NO" dirty="0" smtClean="0"/>
              <a:t>Les gjerne på morsmålet ditt</a:t>
            </a:r>
          </a:p>
          <a:p>
            <a:pPr lvl="1"/>
            <a:r>
              <a:rPr lang="nb-NO" dirty="0" smtClean="0"/>
              <a:t>Skaff barnet </a:t>
            </a:r>
            <a:r>
              <a:rPr lang="nb-NO" dirty="0" err="1" smtClean="0"/>
              <a:t>bibliotekskort</a:t>
            </a:r>
            <a:endParaRPr lang="nb-NO" dirty="0" smtClean="0"/>
          </a:p>
          <a:p>
            <a:pPr lvl="1"/>
            <a:r>
              <a:rPr lang="nb-NO" dirty="0" smtClean="0"/>
              <a:t>Bruk biblioteket til å låne passende bøker</a:t>
            </a:r>
          </a:p>
          <a:p>
            <a:pPr lvl="1"/>
            <a:r>
              <a:rPr lang="nb-NO" dirty="0" smtClean="0"/>
              <a:t>Lag en fast rutine slik at barnet forventer å bli lest for</a:t>
            </a:r>
          </a:p>
          <a:p>
            <a:pPr lvl="1"/>
            <a:r>
              <a:rPr lang="nb-NO" dirty="0" smtClean="0"/>
              <a:t>Skjerm lesetiden fra andre oppgaver (eller andre barn)</a:t>
            </a:r>
          </a:p>
          <a:p>
            <a:pPr lvl="1"/>
            <a:r>
              <a:rPr lang="nb-NO" dirty="0" smtClean="0"/>
              <a:t>Snakk om ord og begreper dere leser om, gjør barnet ditt nysgjerrig på nye ord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030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Hva er det lurt å trene på?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644622"/>
              </p:ext>
            </p:extLst>
          </p:nvPr>
        </p:nvGraphicFramePr>
        <p:xfrm>
          <a:off x="468313" y="1700212"/>
          <a:ext cx="8280400" cy="446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Presentasjonsmal_utdanningsetaten</Template>
  <TotalTime>2212</TotalTime>
  <Words>927</Words>
  <Application>Microsoft Office PowerPoint</Application>
  <PresentationFormat>Skjermfremvisning (4:3)</PresentationFormat>
  <Paragraphs>158</Paragraphs>
  <Slides>22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</vt:lpstr>
      <vt:lpstr>Times New Roman</vt:lpstr>
      <vt:lpstr>Office-tema</vt:lpstr>
      <vt:lpstr>Velkommen til Osloskolen</vt:lpstr>
      <vt:lpstr>Agenda</vt:lpstr>
      <vt:lpstr>Hvem er vi?</vt:lpstr>
      <vt:lpstr>Hvordan ser en skoledag ut?</vt:lpstr>
      <vt:lpstr>Eksempel på timeplan 1. trinn</vt:lpstr>
      <vt:lpstr>Hvordan ser en skoledag ut?</vt:lpstr>
      <vt:lpstr>Hva skal elevene lære på 1. trinn  - skole og AKS?</vt:lpstr>
      <vt:lpstr>Les for barnet ditt – uttrykke seg muntlig på norsk eller morsmål</vt:lpstr>
      <vt:lpstr>Hva er det lurt å trene på?</vt:lpstr>
      <vt:lpstr>Møtepunkter – avhengig av smittesituasjon</vt:lpstr>
      <vt:lpstr>PowerPoint-presentasjon</vt:lpstr>
      <vt:lpstr>Aktivitetsskolen</vt:lpstr>
      <vt:lpstr>PowerPoint-presentasjon</vt:lpstr>
      <vt:lpstr>Gratis deltakelse i Aktivitetsskole (Deltidsplass - Gratis kjernetid)</vt:lpstr>
      <vt:lpstr>Heltidsplass og oppholdsbetaling</vt:lpstr>
      <vt:lpstr>PowerPoint-presentasjon</vt:lpstr>
      <vt:lpstr>AKS-Sommerskole for skolestartere uke 31-32 Hvordan begynner man på skolen?</vt:lpstr>
      <vt:lpstr>PowerPoint-presentasjon</vt:lpstr>
      <vt:lpstr>PowerPoint-presentasjon</vt:lpstr>
      <vt:lpstr>Informasjon om AKS på skolens hjemmeside</vt:lpstr>
      <vt:lpstr>HUSKELISTE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Brita Bergsnov Hansen</dc:creator>
  <cp:lastModifiedBy>Solfrid Ruud Rekdal</cp:lastModifiedBy>
  <cp:revision>149</cp:revision>
  <cp:lastPrinted>2016-05-13T08:01:24Z</cp:lastPrinted>
  <dcterms:created xsi:type="dcterms:W3CDTF">2016-05-11T07:48:40Z</dcterms:created>
  <dcterms:modified xsi:type="dcterms:W3CDTF">2021-03-25T13:57:03Z</dcterms:modified>
</cp:coreProperties>
</file>